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 id="2147483734" r:id="rId6"/>
    <p:sldMasterId id="2147483746" r:id="rId7"/>
    <p:sldMasterId id="2147483765" r:id="rId8"/>
  </p:sldMasterIdLst>
  <p:notesMasterIdLst>
    <p:notesMasterId r:id="rId50"/>
  </p:notesMasterIdLst>
  <p:handoutMasterIdLst>
    <p:handoutMasterId r:id="rId51"/>
  </p:handoutMasterIdLst>
  <p:sldIdLst>
    <p:sldId id="552" r:id="rId9"/>
    <p:sldId id="314" r:id="rId10"/>
    <p:sldId id="317" r:id="rId11"/>
    <p:sldId id="318" r:id="rId12"/>
    <p:sldId id="319" r:id="rId13"/>
    <p:sldId id="320" r:id="rId14"/>
    <p:sldId id="321" r:id="rId15"/>
    <p:sldId id="322" r:id="rId16"/>
    <p:sldId id="323" r:id="rId17"/>
    <p:sldId id="324" r:id="rId18"/>
    <p:sldId id="327" r:id="rId19"/>
    <p:sldId id="328" r:id="rId20"/>
    <p:sldId id="329" r:id="rId21"/>
    <p:sldId id="330" r:id="rId22"/>
    <p:sldId id="733" r:id="rId23"/>
    <p:sldId id="738" r:id="rId24"/>
    <p:sldId id="739" r:id="rId25"/>
    <p:sldId id="742" r:id="rId26"/>
    <p:sldId id="744" r:id="rId27"/>
    <p:sldId id="559" r:id="rId28"/>
    <p:sldId id="746" r:id="rId29"/>
    <p:sldId id="747" r:id="rId30"/>
    <p:sldId id="748" r:id="rId31"/>
    <p:sldId id="750" r:id="rId32"/>
    <p:sldId id="752" r:id="rId33"/>
    <p:sldId id="751" r:id="rId34"/>
    <p:sldId id="753" r:id="rId35"/>
    <p:sldId id="754" r:id="rId36"/>
    <p:sldId id="756" r:id="rId37"/>
    <p:sldId id="755" r:id="rId38"/>
    <p:sldId id="758" r:id="rId39"/>
    <p:sldId id="759" r:id="rId40"/>
    <p:sldId id="364" r:id="rId41"/>
    <p:sldId id="362" r:id="rId42"/>
    <p:sldId id="560" r:id="rId43"/>
    <p:sldId id="577" r:id="rId44"/>
    <p:sldId id="594" r:id="rId45"/>
    <p:sldId id="641" r:id="rId46"/>
    <p:sldId id="663" r:id="rId47"/>
    <p:sldId id="673" r:id="rId48"/>
    <p:sldId id="760" r:id="rId49"/>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FFFF66"/>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86535" autoAdjust="0"/>
  </p:normalViewPr>
  <p:slideViewPr>
    <p:cSldViewPr>
      <p:cViewPr varScale="1">
        <p:scale>
          <a:sx n="100" d="100"/>
          <a:sy n="100" d="100"/>
        </p:scale>
        <p:origin x="1536" y="72"/>
      </p:cViewPr>
      <p:guideLst>
        <p:guide orient="horz" pos="2160"/>
        <p:guide pos="2880"/>
      </p:guideLst>
    </p:cSldViewPr>
  </p:slideViewPr>
  <p:outlineViewPr>
    <p:cViewPr>
      <p:scale>
        <a:sx n="33" d="100"/>
        <a:sy n="33" d="100"/>
      </p:scale>
      <p:origin x="0" y="-17568"/>
    </p:cViewPr>
  </p:outlineViewPr>
  <p:notesTextViewPr>
    <p:cViewPr>
      <p:scale>
        <a:sx n="1" d="1"/>
        <a:sy n="1" d="1"/>
      </p:scale>
      <p:origin x="0" y="0"/>
    </p:cViewPr>
  </p:notesTextViewPr>
  <p:sorterViewPr>
    <p:cViewPr varScale="1">
      <p:scale>
        <a:sx n="1" d="1"/>
        <a:sy n="1" d="1"/>
      </p:scale>
      <p:origin x="0" y="-3006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136EE-85BF-402D-8912-843A0FC27E0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32D91F94-D1D6-4953-A56C-9E9071759B6A}">
      <dgm:prSet custT="1">
        <dgm:style>
          <a:lnRef idx="2">
            <a:schemeClr val="dk1">
              <a:shade val="50000"/>
            </a:schemeClr>
          </a:lnRef>
          <a:fillRef idx="1">
            <a:schemeClr val="dk1"/>
          </a:fillRef>
          <a:effectRef idx="0">
            <a:schemeClr val="dk1"/>
          </a:effectRef>
          <a:fontRef idx="minor">
            <a:schemeClr val="lt1"/>
          </a:fontRef>
        </dgm:style>
      </dgm:prSet>
      <dgm:spPr/>
      <dgm:t>
        <a:bodyPr/>
        <a:lstStyle/>
        <a:p>
          <a:pPr algn="ctr" rtl="0"/>
          <a:r>
            <a:rPr lang="en-GB" sz="2400" dirty="0" smtClean="0"/>
            <a:t>1</a:t>
          </a:r>
          <a:r>
            <a:rPr lang="en-GB" sz="4800" dirty="0" smtClean="0">
              <a:solidFill>
                <a:schemeClr val="bg1"/>
              </a:solidFill>
            </a:rPr>
            <a:t> 1. </a:t>
          </a:r>
          <a:r>
            <a:rPr lang="en-GB" sz="4800" b="1" dirty="0" smtClean="0">
              <a:solidFill>
                <a:schemeClr val="bg1"/>
              </a:solidFill>
            </a:rPr>
            <a:t>Autism affects more than 1 in 100 people</a:t>
          </a:r>
          <a:r>
            <a:rPr lang="en-GB" sz="2400" dirty="0" smtClean="0"/>
            <a:t>. </a:t>
          </a:r>
          <a:endParaRPr lang="en-GB" sz="2400" dirty="0"/>
        </a:p>
      </dgm:t>
    </dgm:pt>
    <dgm:pt modelId="{C07AF539-BAA7-409C-B342-E3709EEA5B13}" type="parTrans" cxnId="{A6C769C5-6747-4772-9A33-B64EAC1CE90E}">
      <dgm:prSet/>
      <dgm:spPr/>
      <dgm:t>
        <a:bodyPr/>
        <a:lstStyle/>
        <a:p>
          <a:endParaRPr lang="en-GB"/>
        </a:p>
      </dgm:t>
    </dgm:pt>
    <dgm:pt modelId="{0D4D352E-80E7-43D6-A410-51A31681EF4D}" type="sibTrans" cxnId="{A6C769C5-6747-4772-9A33-B64EAC1CE90E}">
      <dgm:prSet/>
      <dgm:spPr/>
      <dgm:t>
        <a:bodyPr/>
        <a:lstStyle/>
        <a:p>
          <a:endParaRPr lang="en-GB"/>
        </a:p>
      </dgm:t>
    </dgm:pt>
    <dgm:pt modelId="{6315A7C8-1F69-4CC5-8872-CEAD4E73F2B5}" type="pres">
      <dgm:prSet presAssocID="{E71136EE-85BF-402D-8912-843A0FC27E09}" presName="linear" presStyleCnt="0">
        <dgm:presLayoutVars>
          <dgm:animLvl val="lvl"/>
          <dgm:resizeHandles val="exact"/>
        </dgm:presLayoutVars>
      </dgm:prSet>
      <dgm:spPr/>
      <dgm:t>
        <a:bodyPr/>
        <a:lstStyle/>
        <a:p>
          <a:endParaRPr lang="en-GB"/>
        </a:p>
      </dgm:t>
    </dgm:pt>
    <dgm:pt modelId="{C967785D-1340-4CB0-97DC-7880301063FA}" type="pres">
      <dgm:prSet presAssocID="{32D91F94-D1D6-4953-A56C-9E9071759B6A}" presName="parentText" presStyleLbl="node1" presStyleIdx="0" presStyleCnt="1" custScaleY="527402" custLinFactNeighborX="-3459" custLinFactNeighborY="32681">
        <dgm:presLayoutVars>
          <dgm:chMax val="0"/>
          <dgm:bulletEnabled val="1"/>
        </dgm:presLayoutVars>
      </dgm:prSet>
      <dgm:spPr/>
      <dgm:t>
        <a:bodyPr/>
        <a:lstStyle/>
        <a:p>
          <a:endParaRPr lang="en-GB"/>
        </a:p>
      </dgm:t>
    </dgm:pt>
  </dgm:ptLst>
  <dgm:cxnLst>
    <dgm:cxn modelId="{18D41F91-6A4C-4B24-82B8-301C58F3B197}" type="presOf" srcId="{E71136EE-85BF-402D-8912-843A0FC27E09}" destId="{6315A7C8-1F69-4CC5-8872-CEAD4E73F2B5}" srcOrd="0" destOrd="0" presId="urn:microsoft.com/office/officeart/2005/8/layout/vList2"/>
    <dgm:cxn modelId="{1D7D2A8A-0D17-4E56-BCD7-74C640288374}" type="presOf" srcId="{32D91F94-D1D6-4953-A56C-9E9071759B6A}" destId="{C967785D-1340-4CB0-97DC-7880301063FA}" srcOrd="0" destOrd="0" presId="urn:microsoft.com/office/officeart/2005/8/layout/vList2"/>
    <dgm:cxn modelId="{A6C769C5-6747-4772-9A33-B64EAC1CE90E}" srcId="{E71136EE-85BF-402D-8912-843A0FC27E09}" destId="{32D91F94-D1D6-4953-A56C-9E9071759B6A}" srcOrd="0" destOrd="0" parTransId="{C07AF539-BAA7-409C-B342-E3709EEA5B13}" sibTransId="{0D4D352E-80E7-43D6-A410-51A31681EF4D}"/>
    <dgm:cxn modelId="{9BC48E60-F248-48FD-B797-98B158FE6C0A}" type="presParOf" srcId="{6315A7C8-1F69-4CC5-8872-CEAD4E73F2B5}" destId="{C967785D-1340-4CB0-97DC-7880301063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136EE-85BF-402D-8912-843A0FC27E0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32D91F94-D1D6-4953-A56C-9E9071759B6A}">
      <dgm:prSet custT="1">
        <dgm:style>
          <a:lnRef idx="2">
            <a:schemeClr val="dk1">
              <a:shade val="50000"/>
            </a:schemeClr>
          </a:lnRef>
          <a:fillRef idx="1">
            <a:schemeClr val="dk1"/>
          </a:fillRef>
          <a:effectRef idx="0">
            <a:schemeClr val="dk1"/>
          </a:effectRef>
          <a:fontRef idx="minor">
            <a:schemeClr val="lt1"/>
          </a:fontRef>
        </dgm:style>
      </dgm:prSet>
      <dgm:spPr/>
      <dgm:t>
        <a:bodyPr/>
        <a:lstStyle/>
        <a:p>
          <a:pPr algn="ctr" rtl="0"/>
          <a:r>
            <a:rPr lang="en-GB" sz="4800" b="1" dirty="0" smtClean="0">
              <a:solidFill>
                <a:schemeClr val="bg1"/>
              </a:solidFill>
            </a:rPr>
            <a:t>2.People tend to 'grow out' of autism in adulthood</a:t>
          </a:r>
          <a:endParaRPr lang="en-GB" sz="4800" b="1" dirty="0">
            <a:solidFill>
              <a:schemeClr val="bg1"/>
            </a:solidFill>
          </a:endParaRPr>
        </a:p>
      </dgm:t>
    </dgm:pt>
    <dgm:pt modelId="{C07AF539-BAA7-409C-B342-E3709EEA5B13}" type="parTrans" cxnId="{A6C769C5-6747-4772-9A33-B64EAC1CE90E}">
      <dgm:prSet/>
      <dgm:spPr/>
      <dgm:t>
        <a:bodyPr/>
        <a:lstStyle/>
        <a:p>
          <a:endParaRPr lang="en-GB"/>
        </a:p>
      </dgm:t>
    </dgm:pt>
    <dgm:pt modelId="{0D4D352E-80E7-43D6-A410-51A31681EF4D}" type="sibTrans" cxnId="{A6C769C5-6747-4772-9A33-B64EAC1CE90E}">
      <dgm:prSet/>
      <dgm:spPr/>
      <dgm:t>
        <a:bodyPr/>
        <a:lstStyle/>
        <a:p>
          <a:endParaRPr lang="en-GB"/>
        </a:p>
      </dgm:t>
    </dgm:pt>
    <dgm:pt modelId="{6315A7C8-1F69-4CC5-8872-CEAD4E73F2B5}" type="pres">
      <dgm:prSet presAssocID="{E71136EE-85BF-402D-8912-843A0FC27E09}" presName="linear" presStyleCnt="0">
        <dgm:presLayoutVars>
          <dgm:animLvl val="lvl"/>
          <dgm:resizeHandles val="exact"/>
        </dgm:presLayoutVars>
      </dgm:prSet>
      <dgm:spPr/>
      <dgm:t>
        <a:bodyPr/>
        <a:lstStyle/>
        <a:p>
          <a:endParaRPr lang="en-GB"/>
        </a:p>
      </dgm:t>
    </dgm:pt>
    <dgm:pt modelId="{C967785D-1340-4CB0-97DC-7880301063FA}" type="pres">
      <dgm:prSet presAssocID="{32D91F94-D1D6-4953-A56C-9E9071759B6A}" presName="parentText" presStyleLbl="node1" presStyleIdx="0" presStyleCnt="1" custScaleY="512388" custLinFactY="10732" custLinFactNeighborX="836" custLinFactNeighborY="100000">
        <dgm:presLayoutVars>
          <dgm:chMax val="0"/>
          <dgm:bulletEnabled val="1"/>
        </dgm:presLayoutVars>
      </dgm:prSet>
      <dgm:spPr/>
      <dgm:t>
        <a:bodyPr/>
        <a:lstStyle/>
        <a:p>
          <a:endParaRPr lang="en-GB"/>
        </a:p>
      </dgm:t>
    </dgm:pt>
  </dgm:ptLst>
  <dgm:cxnLst>
    <dgm:cxn modelId="{8E13B454-208D-41D3-926D-1167BFD6786D}" type="presOf" srcId="{32D91F94-D1D6-4953-A56C-9E9071759B6A}" destId="{C967785D-1340-4CB0-97DC-7880301063FA}" srcOrd="0" destOrd="0" presId="urn:microsoft.com/office/officeart/2005/8/layout/vList2"/>
    <dgm:cxn modelId="{E510D589-7908-466D-8B8E-6F7B90D802D3}" type="presOf" srcId="{E71136EE-85BF-402D-8912-843A0FC27E09}" destId="{6315A7C8-1F69-4CC5-8872-CEAD4E73F2B5}" srcOrd="0" destOrd="0" presId="urn:microsoft.com/office/officeart/2005/8/layout/vList2"/>
    <dgm:cxn modelId="{A6C769C5-6747-4772-9A33-B64EAC1CE90E}" srcId="{E71136EE-85BF-402D-8912-843A0FC27E09}" destId="{32D91F94-D1D6-4953-A56C-9E9071759B6A}" srcOrd="0" destOrd="0" parTransId="{C07AF539-BAA7-409C-B342-E3709EEA5B13}" sibTransId="{0D4D352E-80E7-43D6-A410-51A31681EF4D}"/>
    <dgm:cxn modelId="{5C717D0D-4D26-414D-8E3C-BCFD753A90EC}" type="presParOf" srcId="{6315A7C8-1F69-4CC5-8872-CEAD4E73F2B5}" destId="{C967785D-1340-4CB0-97DC-7880301063F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7785D-1340-4CB0-97DC-7880301063FA}">
      <dsp:nvSpPr>
        <dsp:cNvPr id="0" name=""/>
        <dsp:cNvSpPr/>
      </dsp:nvSpPr>
      <dsp:spPr>
        <a:xfrm>
          <a:off x="0" y="576065"/>
          <a:ext cx="7552820" cy="1479498"/>
        </a:xfrm>
        <a:prstGeom prst="roundRect">
          <a:avLst/>
        </a:prstGeom>
        <a:solidFill>
          <a:schemeClr val="dk1"/>
        </a:solidFill>
        <a:ln w="55000" cap="flat" cmpd="thickThin"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1</a:t>
          </a:r>
          <a:r>
            <a:rPr lang="en-GB" sz="4800" kern="1200" dirty="0" smtClean="0">
              <a:solidFill>
                <a:schemeClr val="bg1"/>
              </a:solidFill>
            </a:rPr>
            <a:t> 1. </a:t>
          </a:r>
          <a:r>
            <a:rPr lang="en-GB" sz="4800" b="1" kern="1200" dirty="0" smtClean="0">
              <a:solidFill>
                <a:schemeClr val="bg1"/>
              </a:solidFill>
            </a:rPr>
            <a:t>Autism affects more than 1 in 100 people</a:t>
          </a:r>
          <a:r>
            <a:rPr lang="en-GB" sz="2400" kern="1200" dirty="0" smtClean="0"/>
            <a:t>. </a:t>
          </a:r>
          <a:endParaRPr lang="en-GB" sz="2400" kern="1200" dirty="0"/>
        </a:p>
      </dsp:txBody>
      <dsp:txXfrm>
        <a:off x="72223" y="648288"/>
        <a:ext cx="7408374" cy="1335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7785D-1340-4CB0-97DC-7880301063FA}">
      <dsp:nvSpPr>
        <dsp:cNvPr id="0" name=""/>
        <dsp:cNvSpPr/>
      </dsp:nvSpPr>
      <dsp:spPr>
        <a:xfrm>
          <a:off x="0" y="2456"/>
          <a:ext cx="7030344" cy="2512961"/>
        </a:xfrm>
        <a:prstGeom prst="roundRect">
          <a:avLst/>
        </a:prstGeom>
        <a:solidFill>
          <a:schemeClr val="dk1"/>
        </a:solidFill>
        <a:ln w="55000" cap="flat" cmpd="thickThin"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smtClean="0">
              <a:solidFill>
                <a:schemeClr val="bg1"/>
              </a:solidFill>
            </a:rPr>
            <a:t>2.People tend to 'grow out' of autism in adulthood</a:t>
          </a:r>
          <a:endParaRPr lang="en-GB" sz="4800" b="1" kern="1200" dirty="0">
            <a:solidFill>
              <a:schemeClr val="bg1"/>
            </a:solidFill>
          </a:endParaRPr>
        </a:p>
      </dsp:txBody>
      <dsp:txXfrm>
        <a:off x="122673" y="125129"/>
        <a:ext cx="6784998" cy="22676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F2C85AC9-B15E-4A75-B996-A561F25DC8EA}" type="datetimeFigureOut">
              <a:rPr lang="en-GB" smtClean="0"/>
              <a:t>01/10/2019</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0753AB93-FD13-4D98-A1B7-A8D42A253D03}" type="slidenum">
              <a:rPr lang="en-GB" smtClean="0"/>
              <a:t>‹#›</a:t>
            </a:fld>
            <a:endParaRPr lang="en-GB"/>
          </a:p>
        </p:txBody>
      </p:sp>
    </p:spTree>
    <p:extLst>
      <p:ext uri="{BB962C8B-B14F-4D97-AF65-F5344CB8AC3E}">
        <p14:creationId xmlns:p14="http://schemas.microsoft.com/office/powerpoint/2010/main" val="117589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5E616CF1-E7DE-44CF-B646-E15AEA3081A0}" type="datetimeFigureOut">
              <a:rPr lang="en-GB" smtClean="0"/>
              <a:t>01/10/2019</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237635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10</a:t>
            </a:fld>
            <a:endParaRPr lang="en-GB" dirty="0"/>
          </a:p>
        </p:txBody>
      </p:sp>
    </p:spTree>
    <p:extLst>
      <p:ext uri="{BB962C8B-B14F-4D97-AF65-F5344CB8AC3E}">
        <p14:creationId xmlns:p14="http://schemas.microsoft.com/office/powerpoint/2010/main" val="14542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11</a:t>
            </a:fld>
            <a:endParaRPr lang="en-GB" dirty="0"/>
          </a:p>
        </p:txBody>
      </p:sp>
    </p:spTree>
    <p:extLst>
      <p:ext uri="{BB962C8B-B14F-4D97-AF65-F5344CB8AC3E}">
        <p14:creationId xmlns:p14="http://schemas.microsoft.com/office/powerpoint/2010/main" val="340227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12</a:t>
            </a:fld>
            <a:endParaRPr lang="en-GB" dirty="0"/>
          </a:p>
        </p:txBody>
      </p:sp>
    </p:spTree>
    <p:extLst>
      <p:ext uri="{BB962C8B-B14F-4D97-AF65-F5344CB8AC3E}">
        <p14:creationId xmlns:p14="http://schemas.microsoft.com/office/powerpoint/2010/main" val="382515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13</a:t>
            </a:fld>
            <a:endParaRPr lang="en-GB" dirty="0"/>
          </a:p>
        </p:txBody>
      </p:sp>
    </p:spTree>
    <p:extLst>
      <p:ext uri="{BB962C8B-B14F-4D97-AF65-F5344CB8AC3E}">
        <p14:creationId xmlns:p14="http://schemas.microsoft.com/office/powerpoint/2010/main" val="169365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14</a:t>
            </a:fld>
            <a:endParaRPr lang="en-GB" dirty="0"/>
          </a:p>
        </p:txBody>
      </p:sp>
    </p:spTree>
    <p:extLst>
      <p:ext uri="{BB962C8B-B14F-4D97-AF65-F5344CB8AC3E}">
        <p14:creationId xmlns:p14="http://schemas.microsoft.com/office/powerpoint/2010/main" val="15769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Autism and Asperger’s Syndrome is defined within the term Autism Spectrum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Seen as a spectrum disorder, encompassing classic autism and Asperger’s syndrome</a:t>
            </a:r>
          </a:p>
          <a:p>
            <a:pPr marL="109728" indent="0">
              <a:buNone/>
            </a:pPr>
            <a:r>
              <a:rPr lang="en-GB" dirty="0" smtClean="0"/>
              <a:t>Autism Spectrum Disorder (ASD) is a:</a:t>
            </a:r>
          </a:p>
          <a:p>
            <a:r>
              <a:rPr lang="en-GB" dirty="0" smtClean="0"/>
              <a:t>spectrum condition </a:t>
            </a:r>
          </a:p>
          <a:p>
            <a:r>
              <a:rPr lang="en-GB" dirty="0" smtClean="0"/>
              <a:t>lifelong condition, with no cure and no known cause</a:t>
            </a:r>
          </a:p>
          <a:p>
            <a:r>
              <a:rPr lang="en-GB" dirty="0" smtClean="0"/>
              <a:t>condition that impacts on social interaction, communication, imagination and flexibility of thought</a:t>
            </a:r>
          </a:p>
          <a:p>
            <a:r>
              <a:rPr lang="en-GB" dirty="0" smtClean="0"/>
              <a:t>condition that may include sensory sensitivities.</a:t>
            </a:r>
          </a:p>
          <a:p>
            <a:r>
              <a:rPr lang="en-GB" dirty="0" smtClean="0"/>
              <a:t>Pervasive</a:t>
            </a:r>
            <a:r>
              <a:rPr lang="en-GB" baseline="0" dirty="0" smtClean="0"/>
              <a:t> condition IMPACTS ON EVERY AREA of a </a:t>
            </a:r>
            <a:r>
              <a:rPr lang="en-GB" baseline="0" dirty="0" err="1" smtClean="0"/>
              <a:t>childs</a:t>
            </a:r>
            <a:r>
              <a:rPr lang="en-GB" baseline="0" dirty="0" smtClean="0"/>
              <a:t> life i.e.  </a:t>
            </a:r>
          </a:p>
          <a:p>
            <a:pPr marL="171450" indent="-171450">
              <a:buFont typeface="Arial" panose="020B0604020202020204" pitchFamily="34" charset="0"/>
              <a:buChar char="•"/>
            </a:pPr>
            <a:r>
              <a:rPr lang="en-GB" baseline="0" dirty="0" smtClean="0"/>
              <a:t>like a different culture </a:t>
            </a:r>
          </a:p>
          <a:p>
            <a:pPr marL="171450" indent="-171450">
              <a:buFont typeface="Arial" panose="020B0604020202020204" pitchFamily="34" charset="0"/>
              <a:buChar char="•"/>
            </a:pPr>
            <a:r>
              <a:rPr lang="en-GB" baseline="0" dirty="0" smtClean="0"/>
              <a:t>see things differently</a:t>
            </a:r>
          </a:p>
          <a:p>
            <a:pPr marL="171450" indent="-171450">
              <a:buFont typeface="Arial" panose="020B0604020202020204" pitchFamily="34" charset="0"/>
              <a:buChar char="•"/>
            </a:pPr>
            <a:r>
              <a:rPr lang="en-GB" baseline="0" dirty="0" smtClean="0"/>
              <a:t>situations differently </a:t>
            </a:r>
          </a:p>
          <a:p>
            <a:pPr marL="171450" indent="-171450">
              <a:buFont typeface="Arial" panose="020B0604020202020204" pitchFamily="34" charset="0"/>
              <a:buChar char="•"/>
            </a:pPr>
            <a:r>
              <a:rPr lang="en-GB" baseline="0" dirty="0" smtClean="0"/>
              <a:t>impacts on all areas of daily living</a:t>
            </a:r>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16</a:t>
            </a:fld>
            <a:endParaRPr lang="en-GB"/>
          </a:p>
        </p:txBody>
      </p:sp>
    </p:spTree>
    <p:extLst>
      <p:ext uri="{BB962C8B-B14F-4D97-AF65-F5344CB8AC3E}">
        <p14:creationId xmlns:p14="http://schemas.microsoft.com/office/powerpoint/2010/main" val="350474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Harold Stone, an Australian diagnosed with Autism explains: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"You are cars. You run on roads.  You go this way and that way. You see a roadblock and immediately, you know another way to go. Sometimes you take the scenic route home, other times you take the more direct route.  You are full of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“We are trains. We run on a single track. We consider one route at a time. If you understood that we were trains you could help us find our track among your system of roads“ </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17</a:t>
            </a:fld>
            <a:endParaRPr lang="en-GB"/>
          </a:p>
        </p:txBody>
      </p:sp>
    </p:spTree>
    <p:extLst>
      <p:ext uri="{BB962C8B-B14F-4D97-AF65-F5344CB8AC3E}">
        <p14:creationId xmlns:p14="http://schemas.microsoft.com/office/powerpoint/2010/main" val="268625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200" dirty="0" smtClean="0"/>
              <a:t>Wing and Gould (1979) coined the phrase “Triad of Impairments” to define those on the Autism Spectrum, meaning that those who are diagnosed as being on the Autism Spectrum have difficulties in three specific areas, namely, Social understanding, social communication and rigidity of thought.  These difficulties are experienced by all who have a diagnosis of Autism and for some, these will present more severely than in others.  The DSM V diagnostic criteria has also suggested that all those with Autism will also have difficulties with sensory processing, meaning that they may have a hypo or hyper reactivity to sensory input.  (</a:t>
            </a:r>
            <a:r>
              <a:rPr lang="en-GB" altLang="en-US" sz="1200" dirty="0" err="1" smtClean="0"/>
              <a:t>Wing.L</a:t>
            </a:r>
            <a:r>
              <a:rPr lang="en-GB" altLang="en-US" sz="1200" dirty="0" smtClean="0"/>
              <a:t>.&amp; Gould J(1979)Journal of Autism and developmental disorders 9,1)</a:t>
            </a:r>
            <a:endParaRPr lang="en-GB" sz="1200" dirty="0" smtClean="0"/>
          </a:p>
          <a:p>
            <a:pPr>
              <a:lnSpc>
                <a:spcPct val="150000"/>
              </a:lnSpc>
            </a:pPr>
            <a:endParaRPr lang="en-GB" sz="1200" dirty="0" smtClean="0"/>
          </a:p>
          <a:p>
            <a:pPr>
              <a:lnSpc>
                <a:spcPct val="150000"/>
              </a:lnSpc>
            </a:pPr>
            <a:r>
              <a:rPr lang="en-GB" sz="1200" dirty="0" smtClean="0"/>
              <a:t>In the case of </a:t>
            </a:r>
            <a:r>
              <a:rPr lang="en-GB" sz="1200" b="1" u="sng" dirty="0" smtClean="0"/>
              <a:t>autism</a:t>
            </a:r>
            <a:r>
              <a:rPr lang="en-GB" sz="1200" dirty="0" smtClean="0"/>
              <a:t> these difficulties may be severe and may also be associated with learning difficulties.  </a:t>
            </a:r>
          </a:p>
          <a:p>
            <a:pPr>
              <a:lnSpc>
                <a:spcPct val="150000"/>
              </a:lnSpc>
            </a:pPr>
            <a:endParaRPr lang="en-GB" sz="1200" dirty="0" smtClean="0"/>
          </a:p>
          <a:p>
            <a:pPr>
              <a:lnSpc>
                <a:spcPct val="150000"/>
              </a:lnSpc>
            </a:pPr>
            <a:r>
              <a:rPr lang="en-GB" sz="1200" b="1" u="sng" dirty="0" smtClean="0"/>
              <a:t>Asperger's Syndrome </a:t>
            </a:r>
            <a:r>
              <a:rPr lang="en-GB" sz="1200" dirty="0" smtClean="0"/>
              <a:t>is characterised by the same triad of impairments as autism but without significant learning or structural language difficulties (clumsiness is often associated with the condition).</a:t>
            </a:r>
          </a:p>
          <a:p>
            <a:pPr>
              <a:lnSpc>
                <a:spcPct val="150000"/>
              </a:lnSpc>
            </a:pPr>
            <a:endParaRPr lang="en-GB" sz="1200"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19</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81094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 order to receive a diagnosis the</a:t>
            </a:r>
            <a:r>
              <a:rPr lang="en-GB" baseline="0" dirty="0" smtClean="0"/>
              <a:t> individual must have a certain number of impairments in all three areas.</a:t>
            </a:r>
            <a:endParaRPr lang="en-GB" baseline="0" dirty="0"/>
          </a:p>
          <a:p>
            <a:pPr marL="171450" indent="-171450">
              <a:buFont typeface="Arial" panose="020B0604020202020204" pitchFamily="34" charset="0"/>
              <a:buChar char="•"/>
            </a:pPr>
            <a:r>
              <a:rPr lang="en-GB" baseline="0" dirty="0" smtClean="0"/>
              <a:t>These may present differently in each pupil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will not look at each of these three areas and their impact on teaching, learning and the wider school environment </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20</a:t>
            </a:fld>
            <a:endParaRPr lang="en-GB"/>
          </a:p>
        </p:txBody>
      </p:sp>
    </p:spTree>
    <p:extLst>
      <p:ext uri="{BB962C8B-B14F-4D97-AF65-F5344CB8AC3E}">
        <p14:creationId xmlns:p14="http://schemas.microsoft.com/office/powerpoint/2010/main" val="125007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Each of the elements</a:t>
            </a:r>
            <a:r>
              <a:rPr lang="en-GB" baseline="0" dirty="0" smtClean="0">
                <a:solidFill>
                  <a:schemeClr val="tx1"/>
                </a:solidFill>
                <a:latin typeface="+mn-lt"/>
              </a:rPr>
              <a:t> of the Triad of Impairments presents a range of educational implications which you may see in your classroom.   For example, with regards to social interaction, this may present as the individual having a low tolerance of their peer group or having difficulty taking turns.  If there is a young person in your class who is unaware of how to behave appropriately in a social situation this may also be due to difficulties with social interaction.  Further educational implications include showing little desire to investigate, having reduced empathy for others, appearing socially aloof or awkward and having restricted interests.  Some of the more common restricted interests may include Thomas the Tank, Pokémon, Horses, Frozen, the </a:t>
            </a:r>
            <a:r>
              <a:rPr lang="en-GB" baseline="0" dirty="0" err="1" smtClean="0">
                <a:solidFill>
                  <a:schemeClr val="tx1"/>
                </a:solidFill>
                <a:latin typeface="+mn-lt"/>
              </a:rPr>
              <a:t>IPad</a:t>
            </a:r>
            <a:r>
              <a:rPr lang="en-GB" baseline="0" dirty="0" smtClean="0">
                <a:solidFill>
                  <a:schemeClr val="tx1"/>
                </a:solidFill>
                <a:latin typeface="+mn-lt"/>
              </a:rPr>
              <a:t> </a:t>
            </a:r>
            <a:r>
              <a:rPr lang="en-GB" baseline="0" dirty="0" err="1" smtClean="0">
                <a:solidFill>
                  <a:schemeClr val="tx1"/>
                </a:solidFill>
                <a:latin typeface="+mn-lt"/>
              </a:rPr>
              <a:t>etc</a:t>
            </a:r>
            <a:r>
              <a:rPr lang="en-GB" baseline="0" dirty="0" smtClean="0">
                <a:solidFill>
                  <a:schemeClr val="tx1"/>
                </a:solidFill>
                <a:latin typeface="+mn-lt"/>
              </a:rPr>
              <a:t>, however it is not limited to these as some children with ASD have restricted interests in other things such as hoovers or maps.  </a:t>
            </a:r>
          </a:p>
          <a:p>
            <a:endParaRPr lang="en-GB" baseline="0" dirty="0" smtClean="0">
              <a:solidFill>
                <a:schemeClr val="tx1"/>
              </a:solidFill>
              <a:latin typeface="+mn-lt"/>
            </a:endParaRPr>
          </a:p>
          <a:p>
            <a:r>
              <a:rPr lang="en-GB" baseline="0" dirty="0" smtClean="0">
                <a:solidFill>
                  <a:schemeClr val="tx1"/>
                </a:solidFill>
                <a:latin typeface="+mn-lt"/>
              </a:rPr>
              <a:t>Differences in social interaction can also lead to difficulties when it comes to performing simple social actions such as asking to join in to play a game or lining up.  It is however, important to bear in mind that with the correct strategies, young people with Autism can be taught how to manage effectively in social situations. </a:t>
            </a:r>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22</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36200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learning intention per session if you are breaking it down into four sessions.  </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a:p>
        </p:txBody>
      </p:sp>
    </p:spTree>
    <p:extLst>
      <p:ext uri="{BB962C8B-B14F-4D97-AF65-F5344CB8AC3E}">
        <p14:creationId xmlns:p14="http://schemas.microsoft.com/office/powerpoint/2010/main" val="3448236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Varying Expressive Language:</a:t>
            </a:r>
          </a:p>
          <a:p>
            <a:r>
              <a:rPr lang="en-US" u="none" dirty="0" smtClean="0"/>
              <a:t>Non-verbal</a:t>
            </a:r>
            <a:r>
              <a:rPr lang="en-US" u="none" baseline="0" dirty="0" smtClean="0"/>
              <a:t> – verbal. Not their ability to speak but more importantly their understanding (receptive)</a:t>
            </a:r>
          </a:p>
          <a:p>
            <a:endParaRPr lang="en-US" u="none" baseline="0" dirty="0" smtClean="0"/>
          </a:p>
          <a:p>
            <a:r>
              <a:rPr lang="en-US" u="sng" baseline="0" dirty="0" smtClean="0"/>
              <a:t>Varying Receptive Language:</a:t>
            </a:r>
          </a:p>
          <a:p>
            <a:r>
              <a:rPr lang="en-US" u="none" dirty="0" smtClean="0"/>
              <a:t>Their ability to understand.</a:t>
            </a:r>
            <a:r>
              <a:rPr lang="en-US" u="none" baseline="0" dirty="0" smtClean="0"/>
              <a:t> Be cautious about their spoken language and don’t assume they understand!</a:t>
            </a:r>
          </a:p>
          <a:p>
            <a:endParaRPr lang="en-US" u="none" baseline="0" dirty="0" smtClean="0"/>
          </a:p>
          <a:p>
            <a:r>
              <a:rPr lang="en-US" u="sng" baseline="0" dirty="0" smtClean="0"/>
              <a:t>Delayed/Immediate Echolalia:</a:t>
            </a:r>
          </a:p>
          <a:p>
            <a:r>
              <a:rPr lang="en-US" u="none" dirty="0" smtClean="0"/>
              <a:t>Repetitive speech – immediate/delayed</a:t>
            </a:r>
          </a:p>
        </p:txBody>
      </p:sp>
      <p:sp>
        <p:nvSpPr>
          <p:cNvPr id="4" name="Slide Number Placeholder 3"/>
          <p:cNvSpPr>
            <a:spLocks noGrp="1"/>
          </p:cNvSpPr>
          <p:nvPr>
            <p:ph type="sldNum" sz="quarter" idx="10"/>
          </p:nvPr>
        </p:nvSpPr>
        <p:spPr/>
        <p:txBody>
          <a:bodyPr/>
          <a:lstStyle/>
          <a:p>
            <a:fld id="{9D17A6AB-1D8C-46E3-9639-5E3482641601}" type="slidenum">
              <a:rPr lang="en-GB" smtClean="0"/>
              <a:t>23</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171343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mn-lt"/>
              </a:rPr>
              <a:t>As with the differences in social interaction,</a:t>
            </a:r>
            <a:r>
              <a:rPr lang="en-GB" baseline="0" dirty="0" smtClean="0">
                <a:solidFill>
                  <a:schemeClr val="tx1"/>
                </a:solidFill>
                <a:latin typeface="+mn-lt"/>
              </a:rPr>
              <a:t> many children with ASD may display a number of differences in social communication which you may see in your classroom.  For example, it may lead to difficulties in understanding simple instructions and having a lack of motivation to communicate.  It is important to remember that the child with ASD will not necessarily be motivated by something that we think they should be motivated by.  It is important to get to know the individual child.   Children with difficulties in social communication may also have a limited understanding of the attempts of others and may not enjoy social situations and they may also find it difficult to understand the non verbal cues of their peers and / or adults. Those with autism can also, at times, manipulate conversations around to their topic of interest and can also have great difficulty in understanding the non verbal cues that we use every day in our communication with others.  </a:t>
            </a:r>
          </a:p>
        </p:txBody>
      </p:sp>
      <p:sp>
        <p:nvSpPr>
          <p:cNvPr id="4" name="Slide Number Placeholder 3"/>
          <p:cNvSpPr>
            <a:spLocks noGrp="1"/>
          </p:cNvSpPr>
          <p:nvPr>
            <p:ph type="sldNum" sz="quarter" idx="10"/>
          </p:nvPr>
        </p:nvSpPr>
        <p:spPr/>
        <p:txBody>
          <a:bodyPr/>
          <a:lstStyle/>
          <a:p>
            <a:fld id="{9D17A6AB-1D8C-46E3-9639-5E3482641601}" type="slidenum">
              <a:rPr lang="en-GB" smtClean="0"/>
              <a:t>24</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3639813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May not read or understand facial expression....:</a:t>
            </a:r>
          </a:p>
          <a:p>
            <a:r>
              <a:rPr lang="en-US" dirty="0" smtClean="0"/>
              <a:t>Difficulties</a:t>
            </a:r>
            <a:r>
              <a:rPr lang="en-US" baseline="0" dirty="0" smtClean="0"/>
              <a:t> with the non-verbal communication</a:t>
            </a:r>
          </a:p>
          <a:p>
            <a:endParaRPr lang="en-US" baseline="0" dirty="0" smtClean="0"/>
          </a:p>
          <a:p>
            <a:r>
              <a:rPr lang="en-US" u="sng" baseline="0" dirty="0" smtClean="0"/>
              <a:t>Literal Interpretation:</a:t>
            </a:r>
          </a:p>
          <a:p>
            <a:r>
              <a:rPr lang="en-US" dirty="0" smtClean="0"/>
              <a:t>May take</a:t>
            </a:r>
            <a:r>
              <a:rPr lang="en-US" baseline="0" dirty="0" smtClean="0"/>
              <a:t> the meaning exactly as you say – ‘raining cats and dogs’, ‘pull your socks up’</a:t>
            </a:r>
          </a:p>
          <a:p>
            <a:r>
              <a:rPr lang="en-US" baseline="0" dirty="0" smtClean="0"/>
              <a:t>May not understand jokes, sarcasm.</a:t>
            </a:r>
          </a:p>
          <a:p>
            <a:r>
              <a:rPr lang="en-US" baseline="0" dirty="0" smtClean="0"/>
              <a:t>Be careful how you make requests – e.g. “can you put your books away?” They can interpret as a question and don’t necessarily read that you are politely asking them to put their books away!</a:t>
            </a:r>
          </a:p>
        </p:txBody>
      </p:sp>
      <p:sp>
        <p:nvSpPr>
          <p:cNvPr id="4" name="Slide Number Placeholder 3"/>
          <p:cNvSpPr>
            <a:spLocks noGrp="1"/>
          </p:cNvSpPr>
          <p:nvPr>
            <p:ph type="sldNum" sz="quarter" idx="10"/>
          </p:nvPr>
        </p:nvSpPr>
        <p:spPr/>
        <p:txBody>
          <a:bodyPr/>
          <a:lstStyle/>
          <a:p>
            <a:fld id="{9D17A6AB-1D8C-46E3-9639-5E3482641601}" type="slidenum">
              <a:rPr lang="en-GB" smtClean="0"/>
              <a:t>25</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323776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an</a:t>
            </a:r>
            <a:r>
              <a:rPr lang="en-US" baseline="0" dirty="0" smtClean="0"/>
              <a:t> online dating site for individuals with ASD.</a:t>
            </a:r>
          </a:p>
          <a:p>
            <a:endParaRPr lang="en-US" baseline="0" dirty="0" smtClean="0"/>
          </a:p>
          <a:p>
            <a:r>
              <a:rPr lang="en-US" baseline="0" dirty="0" smtClean="0"/>
              <a:t>Alex is fine with the factual type information</a:t>
            </a:r>
          </a:p>
          <a:p>
            <a:endParaRPr lang="en-US" baseline="0" dirty="0" smtClean="0"/>
          </a:p>
          <a:p>
            <a:r>
              <a:rPr lang="en-US" baseline="0" dirty="0" smtClean="0"/>
              <a:t>Read out</a:t>
            </a:r>
            <a:endParaRPr lang="en-US" dirty="0" smtClean="0"/>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26</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119842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example of literal interpretation!</a:t>
            </a:r>
            <a:endParaRPr lang="en-US"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27</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2685310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Difficulty</a:t>
            </a:r>
            <a:r>
              <a:rPr lang="en-US" u="sng" baseline="0" dirty="0" smtClean="0"/>
              <a:t> with change:</a:t>
            </a:r>
          </a:p>
          <a:p>
            <a:r>
              <a:rPr lang="en-US" u="none" dirty="0" smtClean="0"/>
              <a:t>Find</a:t>
            </a:r>
            <a:r>
              <a:rPr lang="en-US" u="none" baseline="0" dirty="0" smtClean="0"/>
              <a:t> change difficult, example substitute teacher</a:t>
            </a:r>
            <a:endParaRPr lang="en-US" u="none" dirty="0"/>
          </a:p>
        </p:txBody>
      </p:sp>
      <p:sp>
        <p:nvSpPr>
          <p:cNvPr id="4" name="Slide Number Placeholder 3"/>
          <p:cNvSpPr>
            <a:spLocks noGrp="1"/>
          </p:cNvSpPr>
          <p:nvPr>
            <p:ph type="sldNum" sz="quarter" idx="10"/>
          </p:nvPr>
        </p:nvSpPr>
        <p:spPr/>
        <p:txBody>
          <a:bodyPr/>
          <a:lstStyle/>
          <a:p>
            <a:fld id="{9D17A6AB-1D8C-46E3-9639-5E3482641601}" type="slidenum">
              <a:rPr lang="en-GB" smtClean="0"/>
              <a:t>28</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300705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Difficulty with Sequencing...:</a:t>
            </a:r>
          </a:p>
          <a:p>
            <a:r>
              <a:rPr lang="en-US" dirty="0" smtClean="0"/>
              <a:t>Find it difficult</a:t>
            </a:r>
            <a:r>
              <a:rPr lang="en-US" baseline="0" dirty="0" smtClean="0"/>
              <a:t> to order, sequence day to day activities</a:t>
            </a:r>
          </a:p>
          <a:p>
            <a:endParaRPr lang="en-US" baseline="0" dirty="0" smtClean="0"/>
          </a:p>
          <a:p>
            <a:r>
              <a:rPr lang="en-US" u="sng" baseline="0" dirty="0" smtClean="0"/>
              <a:t>Let’s Pretend Games:</a:t>
            </a:r>
          </a:p>
          <a:p>
            <a:r>
              <a:rPr lang="en-US" dirty="0" smtClean="0"/>
              <a:t>Unless</a:t>
            </a:r>
            <a:r>
              <a:rPr lang="en-US" baseline="0" dirty="0" smtClean="0"/>
              <a:t> they have experience can find it difficult to play let’s pretend</a:t>
            </a:r>
          </a:p>
          <a:p>
            <a:endParaRPr lang="en-US" baseline="0" dirty="0" smtClean="0"/>
          </a:p>
          <a:p>
            <a:r>
              <a:rPr lang="en-US" u="sng" baseline="0" dirty="0" smtClean="0"/>
              <a:t>Unusual Mannerisms/</a:t>
            </a:r>
            <a:r>
              <a:rPr lang="en-US" u="sng" baseline="0" dirty="0" err="1" smtClean="0"/>
              <a:t>vocalisations</a:t>
            </a:r>
            <a:r>
              <a:rPr lang="en-US" baseline="0" dirty="0" smtClean="0"/>
              <a:t>:</a:t>
            </a:r>
          </a:p>
          <a:p>
            <a:r>
              <a:rPr lang="en-US" baseline="0" dirty="0" smtClean="0"/>
              <a:t>At times can display tip toe walking, hand flapping, hands over ears (linked to sensory issues)</a:t>
            </a:r>
            <a:endParaRPr lang="en-US"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29</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144824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You may</a:t>
            </a:r>
            <a:r>
              <a:rPr lang="en-GB" baseline="0" dirty="0" smtClean="0">
                <a:solidFill>
                  <a:schemeClr val="tx1"/>
                </a:solidFill>
                <a:latin typeface="+mn-lt"/>
              </a:rPr>
              <a:t> see difficulties in children in your classroom which may be presenting due to differences in the rigidity of their thoughts and behaviour in the following areas: </a:t>
            </a:r>
          </a:p>
          <a:p>
            <a:pPr marL="181034" indent="-181034">
              <a:lnSpc>
                <a:spcPct val="90000"/>
              </a:lnSpc>
              <a:spcBef>
                <a:spcPct val="50000"/>
              </a:spcBef>
              <a:buFont typeface="Arial" panose="020B0604020202020204" pitchFamily="34" charset="0"/>
              <a:buChar char="•"/>
            </a:pPr>
            <a:r>
              <a:rPr lang="en-GB" altLang="en-US" dirty="0" smtClean="0">
                <a:solidFill>
                  <a:schemeClr val="tx1"/>
                </a:solidFill>
                <a:latin typeface="+mn-lt"/>
                <a:cs typeface="Courier New" panose="02070309020205020404" pitchFamily="49" charset="0"/>
              </a:rPr>
              <a:t>Finds pretend play/drama/role play difficult</a:t>
            </a:r>
          </a:p>
          <a:p>
            <a:pPr marL="181034" indent="-181034">
              <a:lnSpc>
                <a:spcPct val="90000"/>
              </a:lnSpc>
              <a:spcBef>
                <a:spcPct val="50000"/>
              </a:spcBef>
              <a:buFont typeface="Arial" panose="020B0604020202020204" pitchFamily="34" charset="0"/>
              <a:buChar char="•"/>
            </a:pPr>
            <a:r>
              <a:rPr lang="en-GB" altLang="en-US" dirty="0" smtClean="0">
                <a:solidFill>
                  <a:schemeClr val="tx1"/>
                </a:solidFill>
                <a:latin typeface="+mn-lt"/>
                <a:cs typeface="Courier New" panose="02070309020205020404" pitchFamily="49" charset="0"/>
              </a:rPr>
              <a:t>Unable to use imagination to create models or pictures</a:t>
            </a:r>
            <a:r>
              <a:rPr lang="en-GB" altLang="en-US" dirty="0" smtClean="0">
                <a:solidFill>
                  <a:schemeClr val="tx1"/>
                </a:solidFill>
                <a:latin typeface="+mn-lt"/>
              </a:rPr>
              <a:t> – </a:t>
            </a:r>
            <a:r>
              <a:rPr lang="en-GB" altLang="en-US" dirty="0" smtClean="0">
                <a:solidFill>
                  <a:schemeClr val="tx1"/>
                </a:solidFill>
                <a:latin typeface="+mn-lt"/>
                <a:cs typeface="Courier New" panose="02070309020205020404" pitchFamily="49" charset="0"/>
              </a:rPr>
              <a:t>images are derived from others</a:t>
            </a:r>
          </a:p>
          <a:p>
            <a:pPr marL="181034" indent="-181034">
              <a:lnSpc>
                <a:spcPct val="90000"/>
              </a:lnSpc>
              <a:spcBef>
                <a:spcPct val="50000"/>
              </a:spcBef>
              <a:buFont typeface="Arial" panose="020B0604020202020204" pitchFamily="34" charset="0"/>
              <a:buChar char="•"/>
            </a:pPr>
            <a:r>
              <a:rPr lang="en-GB" altLang="en-US" dirty="0" smtClean="0">
                <a:solidFill>
                  <a:schemeClr val="tx1"/>
                </a:solidFill>
                <a:latin typeface="+mn-lt"/>
                <a:cs typeface="Courier New" panose="02070309020205020404" pitchFamily="49" charset="0"/>
              </a:rPr>
              <a:t>Encounters problems in social games </a:t>
            </a:r>
            <a:r>
              <a:rPr lang="en-GB" altLang="en-US" dirty="0" smtClean="0">
                <a:solidFill>
                  <a:schemeClr val="tx1"/>
                </a:solidFill>
                <a:latin typeface="+mn-lt"/>
              </a:rPr>
              <a:t>–</a:t>
            </a:r>
            <a:r>
              <a:rPr lang="en-GB" altLang="en-US" dirty="0" smtClean="0">
                <a:solidFill>
                  <a:schemeClr val="tx1"/>
                </a:solidFill>
                <a:latin typeface="+mn-lt"/>
                <a:cs typeface="Courier New" panose="02070309020205020404" pitchFamily="49" charset="0"/>
              </a:rPr>
              <a:t> turn</a:t>
            </a:r>
            <a:r>
              <a:rPr lang="en-GB" altLang="en-US" dirty="0" smtClean="0">
                <a:solidFill>
                  <a:schemeClr val="tx1"/>
                </a:solidFill>
                <a:latin typeface="+mn-lt"/>
              </a:rPr>
              <a:t>–</a:t>
            </a:r>
            <a:r>
              <a:rPr lang="en-GB" altLang="en-US" dirty="0" smtClean="0">
                <a:solidFill>
                  <a:schemeClr val="tx1"/>
                </a:solidFill>
                <a:latin typeface="+mn-lt"/>
                <a:cs typeface="Courier New" panose="02070309020205020404" pitchFamily="49" charset="0"/>
              </a:rPr>
              <a:t>taking, winning, a draw</a:t>
            </a:r>
          </a:p>
          <a:p>
            <a:pPr marL="181034" indent="-181034">
              <a:lnSpc>
                <a:spcPct val="90000"/>
              </a:lnSpc>
              <a:buFont typeface="Arial" panose="020B0604020202020204" pitchFamily="34" charset="0"/>
              <a:buChar char="•"/>
            </a:pPr>
            <a:r>
              <a:rPr lang="en-GB" altLang="en-US" dirty="0" smtClean="0">
                <a:solidFill>
                  <a:schemeClr val="tx1"/>
                </a:solidFill>
                <a:latin typeface="+mn-lt"/>
                <a:cs typeface="Courier New" panose="02070309020205020404" pitchFamily="49" charset="0"/>
              </a:rPr>
              <a:t>Play can be repetitive (rather than</a:t>
            </a:r>
            <a:r>
              <a:rPr lang="en-GB" altLang="en-US" baseline="0" dirty="0" smtClean="0">
                <a:solidFill>
                  <a:schemeClr val="tx1"/>
                </a:solidFill>
                <a:latin typeface="+mn-lt"/>
                <a:cs typeface="Courier New" panose="02070309020205020404" pitchFamily="49" charset="0"/>
              </a:rPr>
              <a:t> using imagination and coming up with a new game or activity) and spontaneity may be limited.</a:t>
            </a:r>
            <a:endParaRPr lang="en-GB" altLang="en-US" dirty="0" smtClean="0">
              <a:solidFill>
                <a:schemeClr val="tx1"/>
              </a:solidFill>
              <a:latin typeface="+mn-lt"/>
              <a:cs typeface="Courier New" panose="02070309020205020404" pitchFamily="49" charset="0"/>
            </a:endParaRPr>
          </a:p>
          <a:p>
            <a:pPr marL="181034" indent="-181034">
              <a:lnSpc>
                <a:spcPct val="90000"/>
              </a:lnSpc>
              <a:buFont typeface="Arial" panose="020B0604020202020204" pitchFamily="34" charset="0"/>
              <a:buChar char="•"/>
            </a:pPr>
            <a:r>
              <a:rPr lang="en-GB" altLang="en-US" dirty="0" smtClean="0">
                <a:solidFill>
                  <a:schemeClr val="tx1"/>
                </a:solidFill>
                <a:latin typeface="+mn-lt"/>
                <a:cs typeface="Courier New" panose="02070309020205020404" pitchFamily="49" charset="0"/>
              </a:rPr>
              <a:t>May imitate behaviour but not necessarily for the reason one would expect</a:t>
            </a:r>
          </a:p>
          <a:p>
            <a:pPr marL="181034" indent="-181034">
              <a:buFont typeface="Arial" panose="020B0604020202020204" pitchFamily="34" charset="0"/>
              <a:buChar char="•"/>
            </a:pPr>
            <a:r>
              <a:rPr lang="en-GB" altLang="en-US" dirty="0" smtClean="0">
                <a:solidFill>
                  <a:schemeClr val="tx1"/>
                </a:solidFill>
                <a:latin typeface="+mn-lt"/>
                <a:cs typeface="Courier New" panose="02070309020205020404" pitchFamily="49" charset="0"/>
              </a:rPr>
              <a:t>Difficulties judging the cause and effect of their own behaviour</a:t>
            </a:r>
          </a:p>
          <a:p>
            <a:pPr marL="181034" indent="-181034">
              <a:buFont typeface="Arial" panose="020B0604020202020204" pitchFamily="34" charset="0"/>
              <a:buChar char="•"/>
            </a:pPr>
            <a:r>
              <a:rPr lang="en-GB" altLang="en-US" dirty="0" smtClean="0">
                <a:solidFill>
                  <a:schemeClr val="tx1"/>
                </a:solidFill>
                <a:latin typeface="+mn-lt"/>
                <a:cs typeface="Courier New" panose="02070309020205020404" pitchFamily="49" charset="0"/>
              </a:rPr>
              <a:t>Black and white rigid views, difficulties with sarcasm and may have literal understanding</a:t>
            </a:r>
            <a:r>
              <a:rPr lang="en-GB" altLang="en-US" baseline="0" dirty="0" smtClean="0">
                <a:solidFill>
                  <a:schemeClr val="tx1"/>
                </a:solidFill>
                <a:latin typeface="+mn-lt"/>
                <a:cs typeface="Courier New" panose="02070309020205020404" pitchFamily="49" charset="0"/>
              </a:rPr>
              <a:t> of things.  </a:t>
            </a:r>
            <a:r>
              <a:rPr lang="en-GB" altLang="en-US" baseline="0" dirty="0" err="1" smtClean="0">
                <a:solidFill>
                  <a:schemeClr val="tx1"/>
                </a:solidFill>
                <a:latin typeface="+mn-lt"/>
                <a:cs typeface="Courier New" panose="02070309020205020404" pitchFamily="49" charset="0"/>
              </a:rPr>
              <a:t>Eg</a:t>
            </a:r>
            <a:r>
              <a:rPr lang="en-GB" altLang="en-US" baseline="0" dirty="0" smtClean="0">
                <a:solidFill>
                  <a:schemeClr val="tx1"/>
                </a:solidFill>
                <a:latin typeface="+mn-lt"/>
                <a:cs typeface="Courier New" panose="02070309020205020404" pitchFamily="49" charset="0"/>
              </a:rPr>
              <a:t> the red table please line up. </a:t>
            </a:r>
            <a:endParaRPr lang="en-GB" altLang="en-US" dirty="0" smtClean="0">
              <a:solidFill>
                <a:schemeClr val="tx1"/>
              </a:solidFill>
              <a:latin typeface="+mn-lt"/>
              <a:cs typeface="Courier New" panose="02070309020205020404" pitchFamily="49" charset="0"/>
            </a:endParaRPr>
          </a:p>
          <a:p>
            <a:endParaRPr lang="en-GB" dirty="0" smtClean="0">
              <a:solidFill>
                <a:schemeClr val="tx1"/>
              </a:solidFill>
              <a:latin typeface="+mn-lt"/>
            </a:endParaRPr>
          </a:p>
          <a:p>
            <a:r>
              <a:rPr lang="en-GB" dirty="0" smtClean="0">
                <a:solidFill>
                  <a:schemeClr val="tx1"/>
                </a:solidFill>
                <a:latin typeface="+mn-lt"/>
              </a:rPr>
              <a:t>However, there are lots of strategies</a:t>
            </a:r>
            <a:r>
              <a:rPr lang="en-GB" baseline="0" dirty="0" smtClean="0">
                <a:solidFill>
                  <a:schemeClr val="tx1"/>
                </a:solidFill>
                <a:latin typeface="+mn-lt"/>
              </a:rPr>
              <a:t> that can be put in place to help children with ASD learn things that other children just seem to know and we will look at these after the break.  </a:t>
            </a:r>
          </a:p>
        </p:txBody>
      </p:sp>
      <p:sp>
        <p:nvSpPr>
          <p:cNvPr id="4" name="Slide Number Placeholder 3"/>
          <p:cNvSpPr>
            <a:spLocks noGrp="1"/>
          </p:cNvSpPr>
          <p:nvPr>
            <p:ph type="sldNum" sz="quarter" idx="10"/>
          </p:nvPr>
        </p:nvSpPr>
        <p:spPr/>
        <p:txBody>
          <a:bodyPr/>
          <a:lstStyle/>
          <a:p>
            <a:fld id="{9D17A6AB-1D8C-46E3-9639-5E3482641601}" type="slidenum">
              <a:rPr lang="en-GB" smtClean="0"/>
              <a:t>30</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179126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endParaRPr lang="en-GB" sz="1200" b="1" u="sng"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31</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405299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mn-lt"/>
              </a:rPr>
              <a:t>Children</a:t>
            </a:r>
            <a:r>
              <a:rPr lang="en-GB" sz="1200" baseline="0" dirty="0" smtClean="0">
                <a:solidFill>
                  <a:schemeClr val="tx1"/>
                </a:solidFill>
                <a:latin typeface="+mn-lt"/>
              </a:rPr>
              <a:t> with autism may also have hyper or hypo reactivity to sensory output.  </a:t>
            </a:r>
          </a:p>
          <a:p>
            <a:endParaRPr lang="en-GB" sz="1200" baseline="0" dirty="0" smtClean="0">
              <a:solidFill>
                <a:schemeClr val="tx1"/>
              </a:solidFill>
              <a:latin typeface="+mn-lt"/>
            </a:endParaRPr>
          </a:p>
          <a:p>
            <a:pPr defTabSz="965515"/>
            <a:r>
              <a:rPr lang="en-GB" sz="1200" dirty="0" smtClean="0">
                <a:solidFill>
                  <a:schemeClr val="tx1"/>
                </a:solidFill>
                <a:latin typeface="+mn-lt"/>
              </a:rPr>
              <a:t>Tony Attwood states that “Some adults with Asperger's syndrome consider their sensory</a:t>
            </a:r>
            <a:r>
              <a:rPr lang="en-GB" sz="1200" baseline="0" dirty="0" smtClean="0">
                <a:solidFill>
                  <a:schemeClr val="tx1"/>
                </a:solidFill>
                <a:latin typeface="+mn-lt"/>
              </a:rPr>
              <a:t> sensitivity has a greater impact on their daily lives than problems with making friends, managing emotions and finding appropriate employment” (The complete guide to Asperger’s Syndrome) </a:t>
            </a:r>
            <a:br>
              <a:rPr lang="en-GB" sz="1200" baseline="0" dirty="0" smtClean="0">
                <a:solidFill>
                  <a:schemeClr val="tx1"/>
                </a:solidFill>
                <a:latin typeface="+mn-lt"/>
              </a:rPr>
            </a:br>
            <a:endParaRPr lang="en-GB" sz="1200" dirty="0" smtClean="0">
              <a:solidFill>
                <a:schemeClr val="tx1"/>
              </a:solidFill>
              <a:latin typeface="+mn-lt"/>
            </a:endParaRPr>
          </a:p>
          <a:p>
            <a:r>
              <a:rPr lang="en-GB" sz="1200" baseline="0" dirty="0" smtClean="0">
                <a:solidFill>
                  <a:schemeClr val="tx1"/>
                </a:solidFill>
                <a:latin typeface="+mn-lt"/>
              </a:rPr>
              <a:t>When we talk about our senses, we have the five which we teach young children about, however there are also other senses which affect us on a daily basis. </a:t>
            </a:r>
          </a:p>
          <a:p>
            <a:pPr>
              <a:defRPr/>
            </a:pPr>
            <a:r>
              <a:rPr lang="en-US" sz="1200" b="1" dirty="0" smtClean="0">
                <a:ln w="1905"/>
                <a:effectLst>
                  <a:innerShdw blurRad="69850" dist="43180" dir="5400000">
                    <a:srgbClr val="000000">
                      <a:alpha val="65000"/>
                    </a:srgbClr>
                  </a:innerShdw>
                </a:effectLst>
                <a:latin typeface="+mn-lt"/>
              </a:rPr>
              <a:t>Vision   	- seeing</a:t>
            </a:r>
          </a:p>
          <a:p>
            <a:pPr>
              <a:defRPr/>
            </a:pPr>
            <a:r>
              <a:rPr lang="en-US" sz="1200" b="1" dirty="0" smtClean="0">
                <a:ln w="1905"/>
                <a:effectLst>
                  <a:innerShdw blurRad="69850" dist="43180" dir="5400000">
                    <a:srgbClr val="000000">
                      <a:alpha val="65000"/>
                    </a:srgbClr>
                  </a:innerShdw>
                </a:effectLst>
                <a:latin typeface="+mn-lt"/>
              </a:rPr>
              <a:t>Hearing	-perceiving sounds</a:t>
            </a:r>
          </a:p>
          <a:p>
            <a:pPr>
              <a:defRPr/>
            </a:pPr>
            <a:r>
              <a:rPr lang="en-US" sz="1200" b="1" dirty="0" smtClean="0">
                <a:ln w="1905"/>
                <a:effectLst>
                  <a:innerShdw blurRad="69850" dist="43180" dir="5400000">
                    <a:srgbClr val="000000">
                      <a:alpha val="65000"/>
                    </a:srgbClr>
                  </a:innerShdw>
                </a:effectLst>
                <a:latin typeface="+mn-lt"/>
              </a:rPr>
              <a:t>Vestibular	-structures in inner ear/movement</a:t>
            </a:r>
          </a:p>
          <a:p>
            <a:pPr>
              <a:defRPr/>
            </a:pPr>
            <a:r>
              <a:rPr lang="en-US" sz="1200" b="1" dirty="0" smtClean="0">
                <a:ln w="1905"/>
                <a:effectLst>
                  <a:innerShdw blurRad="69850" dist="43180" dir="5400000">
                    <a:srgbClr val="000000">
                      <a:alpha val="65000"/>
                    </a:srgbClr>
                  </a:innerShdw>
                </a:effectLst>
                <a:latin typeface="+mn-lt"/>
              </a:rPr>
              <a:t>Olfaction	-smell </a:t>
            </a:r>
          </a:p>
          <a:p>
            <a:pPr>
              <a:defRPr/>
            </a:pPr>
            <a:r>
              <a:rPr lang="en-US" sz="1200" b="1" dirty="0" smtClean="0">
                <a:ln w="1905"/>
                <a:effectLst>
                  <a:innerShdw blurRad="69850" dist="43180" dir="5400000">
                    <a:srgbClr val="000000">
                      <a:alpha val="65000"/>
                    </a:srgbClr>
                  </a:innerShdw>
                </a:effectLst>
                <a:latin typeface="+mn-lt"/>
              </a:rPr>
              <a:t>Gustation 	-taste</a:t>
            </a:r>
          </a:p>
          <a:p>
            <a:pPr>
              <a:defRPr/>
            </a:pPr>
            <a:r>
              <a:rPr lang="en-US" sz="1200" b="1" dirty="0" smtClean="0">
                <a:ln w="1905"/>
                <a:effectLst>
                  <a:innerShdw blurRad="69850" dist="43180" dir="5400000">
                    <a:srgbClr val="000000">
                      <a:alpha val="65000"/>
                    </a:srgbClr>
                  </a:innerShdw>
                </a:effectLst>
                <a:latin typeface="+mn-lt"/>
              </a:rPr>
              <a:t>Tactile	-touch, pressure , pain and temperature</a:t>
            </a:r>
          </a:p>
          <a:p>
            <a:pPr>
              <a:defRPr/>
            </a:pPr>
            <a:r>
              <a:rPr lang="en-US" sz="1200" b="1" dirty="0" smtClean="0">
                <a:ln w="1905"/>
                <a:effectLst>
                  <a:innerShdw blurRad="69850" dist="43180" dir="5400000">
                    <a:srgbClr val="000000">
                      <a:alpha val="65000"/>
                    </a:srgbClr>
                  </a:innerShdw>
                </a:effectLst>
                <a:latin typeface="+mn-lt"/>
              </a:rPr>
              <a:t>Proprioceptive  -position and movement of body</a:t>
            </a:r>
          </a:p>
          <a:p>
            <a:pPr>
              <a:defRPr/>
            </a:pPr>
            <a:r>
              <a:rPr lang="en-US" sz="1200" b="1" dirty="0" smtClean="0">
                <a:ln w="1905"/>
                <a:effectLst>
                  <a:innerShdw blurRad="69850" dist="43180" dir="5400000">
                    <a:srgbClr val="000000">
                      <a:alpha val="65000"/>
                    </a:srgbClr>
                  </a:innerShdw>
                </a:effectLst>
                <a:latin typeface="+mn-lt"/>
              </a:rPr>
              <a:t>Interception – the feelings inside </a:t>
            </a:r>
          </a:p>
          <a:p>
            <a:endParaRPr lang="en-GB" sz="1200" baseline="0" dirty="0" smtClean="0">
              <a:solidFill>
                <a:schemeClr val="tx1"/>
              </a:solidFill>
              <a:latin typeface="+mn-lt"/>
            </a:endParaRPr>
          </a:p>
          <a:p>
            <a:r>
              <a:rPr lang="en-GB" sz="1200" baseline="0" dirty="0" smtClean="0">
                <a:solidFill>
                  <a:schemeClr val="tx1"/>
                </a:solidFill>
                <a:latin typeface="+mn-lt"/>
              </a:rPr>
              <a:t>If you think about a school environment, there are many areas which are highly sensory such as they assembly hall, corridors, school bell and dinner hall.  I am sure you can think of many others. (PE, carpet time, personal space, toilets etc.) </a:t>
            </a:r>
          </a:p>
          <a:p>
            <a:r>
              <a:rPr lang="en-GB" sz="1200" baseline="0" dirty="0" smtClean="0">
                <a:solidFill>
                  <a:schemeClr val="tx1"/>
                </a:solidFill>
                <a:latin typeface="+mn-lt"/>
              </a:rPr>
              <a:t> </a:t>
            </a:r>
            <a:br>
              <a:rPr lang="en-GB" sz="1200" baseline="0" dirty="0" smtClean="0">
                <a:solidFill>
                  <a:schemeClr val="tx1"/>
                </a:solidFill>
                <a:latin typeface="+mn-lt"/>
              </a:rPr>
            </a:br>
            <a:r>
              <a:rPr lang="en-GB" sz="1200" baseline="0" dirty="0" smtClean="0">
                <a:solidFill>
                  <a:schemeClr val="tx1"/>
                </a:solidFill>
                <a:latin typeface="+mn-lt"/>
              </a:rPr>
              <a:t>For children with ASD it a</a:t>
            </a:r>
            <a:r>
              <a:rPr lang="en-GB" sz="1200" dirty="0" smtClean="0">
                <a:solidFill>
                  <a:schemeClr val="tx1"/>
                </a:solidFill>
                <a:latin typeface="+mn-lt"/>
              </a:rPr>
              <a:t>ffects their inability to filter, balance and integrate the sensory input they receive i.e. they become bombarded with too much stimuli which they cannot process effectively into a coherent understanding of their environment (</a:t>
            </a:r>
            <a:r>
              <a:rPr lang="en-GB" sz="1200" dirty="0" err="1" smtClean="0">
                <a:solidFill>
                  <a:schemeClr val="tx1"/>
                </a:solidFill>
                <a:latin typeface="+mn-lt"/>
              </a:rPr>
              <a:t>Hanbury</a:t>
            </a:r>
            <a:r>
              <a:rPr lang="en-GB" sz="1200" dirty="0" smtClean="0">
                <a:solidFill>
                  <a:schemeClr val="tx1"/>
                </a:solidFill>
                <a:latin typeface="+mn-lt"/>
              </a:rPr>
              <a:t>, 2012)  This is further demonstrated in the vide</a:t>
            </a:r>
            <a:r>
              <a:rPr lang="en-GB" sz="1200" baseline="0" dirty="0" smtClean="0">
                <a:solidFill>
                  <a:schemeClr val="tx1"/>
                </a:solidFill>
                <a:latin typeface="+mn-lt"/>
              </a:rPr>
              <a:t>o clip which you are going to watch next. </a:t>
            </a:r>
            <a:endParaRPr lang="en-GB" sz="12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9D17A6AB-1D8C-46E3-9639-5E3482641601}" type="slidenum">
              <a:rPr lang="en-GB" smtClean="0"/>
              <a:t>32</a:t>
            </a:fld>
            <a:endParaRPr lang="en-GB"/>
          </a:p>
        </p:txBody>
      </p:sp>
      <p:sp>
        <p:nvSpPr>
          <p:cNvPr id="5" name="Footer Placeholder 4"/>
          <p:cNvSpPr>
            <a:spLocks noGrp="1"/>
          </p:cNvSpPr>
          <p:nvPr>
            <p:ph type="ftr" sz="quarter" idx="11"/>
          </p:nvPr>
        </p:nvSpPr>
        <p:spPr/>
        <p:txBody>
          <a:bodyPr/>
          <a:lstStyle/>
          <a:p>
            <a:r>
              <a:rPr lang="en-GB" smtClean="0"/>
              <a:t>Autism Advisory and Intervention Service</a:t>
            </a:r>
            <a:endParaRPr lang="en-GB"/>
          </a:p>
        </p:txBody>
      </p:sp>
    </p:spTree>
    <p:extLst>
      <p:ext uri="{BB962C8B-B14F-4D97-AF65-F5344CB8AC3E}">
        <p14:creationId xmlns:p14="http://schemas.microsoft.com/office/powerpoint/2010/main" val="203581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766">
              <a:defRPr/>
            </a:pPr>
            <a:endParaRPr lang="en-GB" dirty="0" smtClean="0">
              <a:solidFill>
                <a:srgbClr val="000000"/>
              </a:solidFill>
              <a:latin typeface="Open Sans"/>
            </a:endParaRPr>
          </a:p>
          <a:p>
            <a:pPr defTabSz="914766">
              <a:defRPr/>
            </a:pPr>
            <a:endParaRPr lang="en-GB" dirty="0" smtClean="0">
              <a:solidFill>
                <a:srgbClr val="000000"/>
              </a:solidFill>
              <a:latin typeface="Open Sans"/>
            </a:endParaRPr>
          </a:p>
          <a:p>
            <a:endParaRPr lang="en-GB" dirty="0"/>
          </a:p>
        </p:txBody>
      </p:sp>
      <p:sp>
        <p:nvSpPr>
          <p:cNvPr id="4" name="Slide Number Placeholder 3"/>
          <p:cNvSpPr>
            <a:spLocks noGrp="1"/>
          </p:cNvSpPr>
          <p:nvPr>
            <p:ph type="sldNum" sz="quarter" idx="10"/>
          </p:nvPr>
        </p:nvSpPr>
        <p:spPr/>
        <p:txBody>
          <a:bodyPr/>
          <a:lstStyle/>
          <a:p>
            <a:fld id="{5B3A01F7-46EE-4E80-9552-9692885BAD3F}" type="slidenum">
              <a:rPr lang="en-GB" smtClean="0"/>
              <a:t>3</a:t>
            </a:fld>
            <a:endParaRPr lang="en-GB" dirty="0"/>
          </a:p>
        </p:txBody>
      </p:sp>
    </p:spTree>
    <p:extLst>
      <p:ext uri="{BB962C8B-B14F-4D97-AF65-F5344CB8AC3E}">
        <p14:creationId xmlns:p14="http://schemas.microsoft.com/office/powerpoint/2010/main" val="2210327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33</a:t>
            </a:fld>
            <a:endParaRPr lang="en-GB"/>
          </a:p>
        </p:txBody>
      </p:sp>
    </p:spTree>
    <p:extLst>
      <p:ext uri="{BB962C8B-B14F-4D97-AF65-F5344CB8AC3E}">
        <p14:creationId xmlns:p14="http://schemas.microsoft.com/office/powerpoint/2010/main" val="3009440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17A6AB-1D8C-46E3-9639-5E3482641601}" type="slidenum">
              <a:rPr lang="en-GB" smtClean="0"/>
              <a:t>34</a:t>
            </a:fld>
            <a:endParaRPr lang="en-GB"/>
          </a:p>
        </p:txBody>
      </p:sp>
    </p:spTree>
    <p:extLst>
      <p:ext uri="{BB962C8B-B14F-4D97-AF65-F5344CB8AC3E}">
        <p14:creationId xmlns:p14="http://schemas.microsoft.com/office/powerpoint/2010/main" val="2123351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dirty="0" smtClean="0"/>
              <a:t>Behaviour strange, spectacular, sometimes moving, sometimes funny</a:t>
            </a:r>
          </a:p>
          <a:p>
            <a:pPr marL="171450" indent="-171450" eaLnBrk="1" hangingPunct="1">
              <a:spcBef>
                <a:spcPct val="0"/>
              </a:spcBef>
              <a:buFont typeface="Arial" panose="020B0604020202020204" pitchFamily="34" charset="0"/>
              <a:buChar char="•"/>
            </a:pPr>
            <a:r>
              <a:rPr lang="en-GB" altLang="en-US" dirty="0" smtClean="0"/>
              <a:t>Mechanical behaviour is funny</a:t>
            </a:r>
          </a:p>
          <a:p>
            <a:pPr marL="171450" indent="-171450" eaLnBrk="1" hangingPunct="1">
              <a:spcBef>
                <a:spcPct val="0"/>
              </a:spcBef>
              <a:buFont typeface="Arial" panose="020B0604020202020204" pitchFamily="34" charset="0"/>
              <a:buChar char="•"/>
            </a:pPr>
            <a:r>
              <a:rPr lang="en-GB" altLang="en-US" dirty="0" smtClean="0"/>
              <a:t>Typically the</a:t>
            </a:r>
            <a:r>
              <a:rPr lang="en-GB" altLang="en-US" baseline="0" dirty="0" smtClean="0"/>
              <a:t> </a:t>
            </a:r>
            <a:r>
              <a:rPr lang="en-GB" altLang="en-US" dirty="0" smtClean="0"/>
              <a:t>symptoms of autism are not physically visible; there is</a:t>
            </a:r>
            <a:r>
              <a:rPr lang="en-GB" altLang="en-US" baseline="0" dirty="0" smtClean="0"/>
              <a:t> </a:t>
            </a:r>
            <a:r>
              <a:rPr lang="en-GB" altLang="en-US" dirty="0" smtClean="0"/>
              <a:t>usually nothing about how a person with ASD looks</a:t>
            </a:r>
          </a:p>
          <a:p>
            <a:pPr marL="171450" indent="-171450" eaLnBrk="1" hangingPunct="1">
              <a:spcBef>
                <a:spcPct val="0"/>
              </a:spcBef>
              <a:buFont typeface="Arial" panose="020B0604020202020204" pitchFamily="34" charset="0"/>
              <a:buChar char="•"/>
            </a:pPr>
            <a:r>
              <a:rPr lang="en-GB" altLang="en-US" dirty="0" smtClean="0"/>
              <a:t>that sets him/her apart from other people. However,</a:t>
            </a:r>
          </a:p>
          <a:p>
            <a:pPr marL="171450" indent="-171450" eaLnBrk="1" hangingPunct="1">
              <a:spcBef>
                <a:spcPct val="0"/>
              </a:spcBef>
              <a:buFont typeface="Arial" panose="020B0604020202020204" pitchFamily="34" charset="0"/>
              <a:buChar char="•"/>
            </a:pPr>
            <a:r>
              <a:rPr lang="en-GB" altLang="en-US" dirty="0" smtClean="0"/>
              <a:t>people with autism may communicate, interact, behave, and learn in ways that are</a:t>
            </a:r>
          </a:p>
          <a:p>
            <a:pPr marL="171450" indent="-171450" eaLnBrk="1" hangingPunct="1">
              <a:spcBef>
                <a:spcPct val="0"/>
              </a:spcBef>
              <a:buFont typeface="Arial" panose="020B0604020202020204" pitchFamily="34" charset="0"/>
              <a:buChar char="•"/>
            </a:pPr>
            <a:r>
              <a:rPr lang="en-GB" altLang="en-US" dirty="0" smtClean="0"/>
              <a:t>different from most people.</a:t>
            </a:r>
          </a:p>
          <a:p>
            <a:pPr marL="0" indent="0" eaLnBrk="1" hangingPunct="1">
              <a:spcBef>
                <a:spcPct val="0"/>
              </a:spcBef>
              <a:buFont typeface="Arial" panose="020B0604020202020204" pitchFamily="34" charset="0"/>
              <a:buNone/>
            </a:pPr>
            <a:r>
              <a:rPr lang="en-US" altLang="en-US" dirty="0" smtClean="0"/>
              <a:t>Chris Packham- recent documentary on BBC- Asperger’s and me Oct 2017</a:t>
            </a:r>
          </a:p>
          <a:p>
            <a:pPr eaLnBrk="1" hangingPunct="1">
              <a:spcBef>
                <a:spcPct val="0"/>
              </a:spcBef>
            </a:pPr>
            <a:endParaRPr lang="en-GB" altLang="en-US" dirty="0" smtClean="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35</a:t>
            </a:fld>
            <a:endParaRPr lang="en-GB"/>
          </a:p>
        </p:txBody>
      </p:sp>
    </p:spTree>
    <p:extLst>
      <p:ext uri="{BB962C8B-B14F-4D97-AF65-F5344CB8AC3E}">
        <p14:creationId xmlns:p14="http://schemas.microsoft.com/office/powerpoint/2010/main" val="316254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smtClean="0"/>
              <a:t>Going</a:t>
            </a:r>
            <a:r>
              <a:rPr lang="en-GB" baseline="0" dirty="0" smtClean="0"/>
              <a:t> to look at five top tips </a:t>
            </a:r>
          </a:p>
          <a:p>
            <a:pPr marL="171450" indent="-171450">
              <a:buFont typeface="Arial" panose="020B0604020202020204" pitchFamily="34" charset="0"/>
              <a:buChar char="•"/>
            </a:pPr>
            <a:r>
              <a:rPr lang="en-GB" baseline="0" dirty="0" smtClean="0"/>
              <a:t>Remember these and implement in your setting</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pPr/>
              <a:t>36</a:t>
            </a:fld>
            <a:endParaRPr lang="en-GB"/>
          </a:p>
        </p:txBody>
      </p:sp>
    </p:spTree>
    <p:extLst>
      <p:ext uri="{BB962C8B-B14F-4D97-AF65-F5344CB8AC3E}">
        <p14:creationId xmlns:p14="http://schemas.microsoft.com/office/powerpoint/2010/main" val="3991039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Be visual</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37</a:t>
            </a:fld>
            <a:endParaRPr lang="en-GB"/>
          </a:p>
        </p:txBody>
      </p:sp>
    </p:spTree>
    <p:extLst>
      <p:ext uri="{BB962C8B-B14F-4D97-AF65-F5344CB8AC3E}">
        <p14:creationId xmlns:p14="http://schemas.microsoft.com/office/powerpoint/2010/main" val="409980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pPr/>
              <a:t>40</a:t>
            </a:fld>
            <a:endParaRPr lang="en-GB"/>
          </a:p>
        </p:txBody>
      </p:sp>
    </p:spTree>
    <p:extLst>
      <p:ext uri="{BB962C8B-B14F-4D97-AF65-F5344CB8AC3E}">
        <p14:creationId xmlns:p14="http://schemas.microsoft.com/office/powerpoint/2010/main" val="1999692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232B4B-97B5-466A-9DC5-F5B2F7822933}" type="slidenum">
              <a:rPr lang="en-GB" smtClean="0"/>
              <a:t>41</a:t>
            </a:fld>
            <a:endParaRPr lang="en-GB"/>
          </a:p>
        </p:txBody>
      </p:sp>
    </p:spTree>
    <p:extLst>
      <p:ext uri="{BB962C8B-B14F-4D97-AF65-F5344CB8AC3E}">
        <p14:creationId xmlns:p14="http://schemas.microsoft.com/office/powerpoint/2010/main" val="108428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4</a:t>
            </a:fld>
            <a:endParaRPr lang="en-GB" dirty="0"/>
          </a:p>
        </p:txBody>
      </p:sp>
    </p:spTree>
    <p:extLst>
      <p:ext uri="{BB962C8B-B14F-4D97-AF65-F5344CB8AC3E}">
        <p14:creationId xmlns:p14="http://schemas.microsoft.com/office/powerpoint/2010/main" val="322103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5</a:t>
            </a:fld>
            <a:endParaRPr lang="en-GB" dirty="0"/>
          </a:p>
        </p:txBody>
      </p:sp>
    </p:spTree>
    <p:extLst>
      <p:ext uri="{BB962C8B-B14F-4D97-AF65-F5344CB8AC3E}">
        <p14:creationId xmlns:p14="http://schemas.microsoft.com/office/powerpoint/2010/main" val="24090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6</a:t>
            </a:fld>
            <a:endParaRPr lang="en-GB" dirty="0"/>
          </a:p>
        </p:txBody>
      </p:sp>
    </p:spTree>
    <p:extLst>
      <p:ext uri="{BB962C8B-B14F-4D97-AF65-F5344CB8AC3E}">
        <p14:creationId xmlns:p14="http://schemas.microsoft.com/office/powerpoint/2010/main" val="360741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7</a:t>
            </a:fld>
            <a:endParaRPr lang="en-GB" dirty="0"/>
          </a:p>
        </p:txBody>
      </p:sp>
    </p:spTree>
    <p:extLst>
      <p:ext uri="{BB962C8B-B14F-4D97-AF65-F5344CB8AC3E}">
        <p14:creationId xmlns:p14="http://schemas.microsoft.com/office/powerpoint/2010/main" val="117542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8</a:t>
            </a:fld>
            <a:endParaRPr lang="en-GB" dirty="0"/>
          </a:p>
        </p:txBody>
      </p:sp>
    </p:spTree>
    <p:extLst>
      <p:ext uri="{BB962C8B-B14F-4D97-AF65-F5344CB8AC3E}">
        <p14:creationId xmlns:p14="http://schemas.microsoft.com/office/powerpoint/2010/main" val="122623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4C0B-5C9A-4003-BE53-FDD5EB4E40CA}" type="slidenum">
              <a:rPr lang="en-GB" smtClean="0"/>
              <a:pPr/>
              <a:t>9</a:t>
            </a:fld>
            <a:endParaRPr lang="en-GB" dirty="0"/>
          </a:p>
        </p:txBody>
      </p:sp>
    </p:spTree>
    <p:extLst>
      <p:ext uri="{BB962C8B-B14F-4D97-AF65-F5344CB8AC3E}">
        <p14:creationId xmlns:p14="http://schemas.microsoft.com/office/powerpoint/2010/main" val="240192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smtClean="0"/>
              <a:t>{enter presentation title}</a:t>
            </a:r>
            <a:endParaRPr kumimoji="0" lang="en-US" dirty="0"/>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smtClean="0">
                <a:solidFill>
                  <a:schemeClr val="bg1"/>
                </a:solidFill>
                <a:effectLst/>
                <a:latin typeface="+mn-lt"/>
                <a:ea typeface="+mn-ea"/>
                <a:cs typeface="+mn-cs"/>
              </a:rPr>
              <a:t>http://www.eani.org.uk</a:t>
            </a:r>
            <a:endParaRPr lang="en-GB" sz="1800" kern="1200" dirty="0">
              <a:solidFill>
                <a:schemeClr val="bg1"/>
              </a:solidFill>
              <a:effectLst/>
              <a:latin typeface="+mn-lt"/>
              <a:ea typeface="+mn-ea"/>
              <a:cs typeface="+mn-cs"/>
            </a:endParaRP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smtClean="0"/>
              <a:t>{enter author}</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EF5C2-A5C3-4E3B-BD80-6BFC8541FE12}"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40739596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F5C2-A5C3-4E3B-BD80-6BFC8541FE1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5525112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F5C2-A5C3-4E3B-BD80-6BFC8541FE1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7298953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F5C2-A5C3-4E3B-BD80-6BFC8541FE1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19669437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F5C2-A5C3-4E3B-BD80-6BFC8541FE1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32586672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E284AD-3476-436A-AB45-03834084800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6430956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E284AD-3476-436A-AB45-03834084800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11580660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284AD-3476-436A-AB45-03834084800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24874900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E284AD-3476-436A-AB45-03834084800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28816529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E284AD-3476-436A-AB45-03834084800F}"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3684570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E284AD-3476-436A-AB45-03834084800F}"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1475533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284AD-3476-436A-AB45-03834084800F}"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25831468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284AD-3476-436A-AB45-03834084800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33437301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284AD-3476-436A-AB45-03834084800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2581902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E284AD-3476-436A-AB45-03834084800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27010116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E284AD-3476-436A-AB45-03834084800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DEE6C-23FE-4C46-8591-51535E3EB113}" type="slidenum">
              <a:rPr lang="en-GB" smtClean="0"/>
              <a:t>‹#›</a:t>
            </a:fld>
            <a:endParaRPr lang="en-GB"/>
          </a:p>
        </p:txBody>
      </p:sp>
    </p:spTree>
    <p:extLst>
      <p:ext uri="{BB962C8B-B14F-4D97-AF65-F5344CB8AC3E}">
        <p14:creationId xmlns:p14="http://schemas.microsoft.com/office/powerpoint/2010/main" val="38184166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smtClean="0"/>
              <a:t>{enter presentation title}</a:t>
            </a:r>
            <a:endParaRPr kumimoji="0" lang="en-US" dirty="0"/>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dirty="0" smtClean="0">
                <a:solidFill>
                  <a:prstClr val="white"/>
                </a:solidFill>
              </a:rPr>
              <a:t>http://www.eani.org.uk</a:t>
            </a:r>
            <a:endParaRPr lang="en-GB" dirty="0">
              <a:solidFill>
                <a:prstClr val="white"/>
              </a:solidFill>
            </a:endParaRP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smtClean="0"/>
              <a:t>{enter author}</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
        <p:nvSpPr>
          <p:cNvPr id="8"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165843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
        <p:nvSpPr>
          <p:cNvPr id="4"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202456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93914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319125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780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341507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Media Placeholder 2"/>
          <p:cNvSpPr>
            <a:spLocks noGrp="1"/>
          </p:cNvSpPr>
          <p:nvPr>
            <p:ph type="media" sz="half" idx="1"/>
          </p:nvPr>
        </p:nvSpPr>
        <p:spPr>
          <a:xfrm>
            <a:off x="457200" y="1981200"/>
            <a:ext cx="4038600" cy="3886200"/>
          </a:xfrm>
        </p:spPr>
        <p:txBody>
          <a:bodyPr/>
          <a:lstStyle/>
          <a:p>
            <a:pPr lvl="0"/>
            <a:endParaRPr lang="en-GB"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3700643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383364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981200"/>
            <a:ext cx="4038600" cy="3886200"/>
          </a:xfrm>
        </p:spPr>
        <p:txBody>
          <a:bodyPr/>
          <a:lstStyle/>
          <a:p>
            <a:pPr lvl="0"/>
            <a:endParaRPr lang="en-GB"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GB">
              <a:solidFill>
                <a:prstClr val="black"/>
              </a:solidFill>
            </a:endParaRPr>
          </a:p>
        </p:txBody>
      </p:sp>
      <p:sp>
        <p:nvSpPr>
          <p:cNvPr id="8" name="Rectangle 2"/>
          <p:cNvSpPr>
            <a:spLocks noGrp="1" noChangeArrowheads="1"/>
          </p:cNvSpPr>
          <p:nvPr>
            <p:ph type="ftr" sz="quarter" idx="10"/>
          </p:nvPr>
        </p:nvSpPr>
        <p:spPr>
          <a:xfrm>
            <a:off x="2987675" y="6237288"/>
            <a:ext cx="4752677" cy="457200"/>
          </a:xfrm>
          <a:prstGeom prst="rect">
            <a:avLst/>
          </a:prstGeom>
          <a:ln/>
        </p:spPr>
        <p:txBody>
          <a:bodyPr/>
          <a:lstStyle>
            <a:lvl1pPr algn="ctr">
              <a:defRPr sz="1200"/>
            </a:lvl1p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292248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EEF5C2-A5C3-4E3B-BD80-6BFC8541FE1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2908863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EEF5C2-A5C3-4E3B-BD80-6BFC8541FE1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2386736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EF5C2-A5C3-4E3B-BD80-6BFC8541FE1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874256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EEF5C2-A5C3-4E3B-BD80-6BFC8541FE1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16718309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EEF5C2-A5C3-4E3B-BD80-6BFC8541FE12}"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28912122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EEF5C2-A5C3-4E3B-BD80-6BFC8541FE12}"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0509F-C275-4CCF-8683-9BD76E32BF26}" type="slidenum">
              <a:rPr lang="en-GB" smtClean="0"/>
              <a:t>‹#›</a:t>
            </a:fld>
            <a:endParaRPr lang="en-GB"/>
          </a:p>
        </p:txBody>
      </p:sp>
    </p:spTree>
    <p:extLst>
      <p:ext uri="{BB962C8B-B14F-4D97-AF65-F5344CB8AC3E}">
        <p14:creationId xmlns:p14="http://schemas.microsoft.com/office/powerpoint/2010/main" val="18244541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EF5C2-A5C3-4E3B-BD80-6BFC8541FE12}" type="datetimeFigureOut">
              <a:rPr lang="en-GB" smtClean="0"/>
              <a:t>01/10/2019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0509F-C275-4CCF-8683-9BD76E32BF26}" type="slidenum">
              <a:rPr lang="en-GB" smtClean="0"/>
              <a:t>‹#›</a:t>
            </a:fld>
            <a:endParaRPr lang="en-GB"/>
          </a:p>
        </p:txBody>
      </p:sp>
    </p:spTree>
    <p:extLst>
      <p:ext uri="{BB962C8B-B14F-4D97-AF65-F5344CB8AC3E}">
        <p14:creationId xmlns:p14="http://schemas.microsoft.com/office/powerpoint/2010/main" val="38445246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284AD-3476-436A-AB45-03834084800F}" type="datetimeFigureOut">
              <a:rPr lang="en-GB" smtClean="0"/>
              <a:t>01/10/2019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DEE6C-23FE-4C46-8591-51535E3EB113}" type="slidenum">
              <a:rPr lang="en-GB" smtClean="0"/>
              <a:t>‹#›</a:t>
            </a:fld>
            <a:endParaRPr lang="en-GB"/>
          </a:p>
        </p:txBody>
      </p:sp>
    </p:spTree>
    <p:extLst>
      <p:ext uri="{BB962C8B-B14F-4D97-AF65-F5344CB8AC3E}">
        <p14:creationId xmlns:p14="http://schemas.microsoft.com/office/powerpoint/2010/main" val="30608678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extLst>
      <p:ext uri="{BB962C8B-B14F-4D97-AF65-F5344CB8AC3E}">
        <p14:creationId xmlns:p14="http://schemas.microsoft.com/office/powerpoint/2010/main" val="12405951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mc:AlternateContent xmlns:mc="http://schemas.openxmlformats.org/markup-compatibility/2006" xmlns:p14="http://schemas.microsoft.com/office/powerpoint/2010/main">
    <mc:Choice Requires="p14">
      <p:transition p14:dur="0"/>
    </mc:Choice>
    <mc:Fallback xmlns="">
      <p:transition/>
    </mc:Fallback>
  </mc:AlternateContent>
  <p:hf sldNum="0" hdr="0" dt="0"/>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topnews.in/files/Bill-Gates_1.jpg" TargetMode="External"/><Relationship Id="rId13" Type="http://schemas.openxmlformats.org/officeDocument/2006/relationships/image" Target="../media/image33.jpg"/><Relationship Id="rId3" Type="http://schemas.openxmlformats.org/officeDocument/2006/relationships/hyperlink" Target="http://www.celebritywonder.com/picture/Daryl_Hannah/DarylHannah_Granitz_8663665.html" TargetMode="External"/><Relationship Id="rId7" Type="http://schemas.openxmlformats.org/officeDocument/2006/relationships/image" Target="../media/image28.jpeg"/><Relationship Id="rId12"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hyperlink" Target="http://www.celebritywonder.com/movie-publication/Dan_Aykroyd/html/dan_aykroyd_corbin_allred_diamonds_001.html" TargetMode="External"/><Relationship Id="rId10" Type="http://schemas.openxmlformats.org/officeDocument/2006/relationships/image" Target="../media/image30.png"/><Relationship Id="rId4" Type="http://schemas.openxmlformats.org/officeDocument/2006/relationships/image" Target="../media/image26.jpeg"/><Relationship Id="rId9" Type="http://schemas.openxmlformats.org/officeDocument/2006/relationships/image" Target="../media/image29.jpeg"/><Relationship Id="rId1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3.bp.blogspot.com/_4HCC1uNKvzk/TCbZR_0n8DI/AAAAAAAAAAY/1iziLqafvjc/s1600/22021_2.jpg"/>
          <p:cNvPicPr>
            <a:picLocks noChangeAspect="1" noChangeArrowheads="1"/>
          </p:cNvPicPr>
          <p:nvPr/>
        </p:nvPicPr>
        <p:blipFill>
          <a:blip r:embed="rId3">
            <a:extLst>
              <a:ext uri="{28A0092B-C50C-407E-A947-70E740481C1C}">
                <a14:useLocalDpi xmlns:a14="http://schemas.microsoft.com/office/drawing/2010/main" val="0"/>
              </a:ext>
            </a:extLst>
          </a:blip>
          <a:srcRect r="35500" b="24937"/>
          <a:stretch>
            <a:fillRect/>
          </a:stretch>
        </p:blipFill>
        <p:spPr bwMode="auto">
          <a:xfrm>
            <a:off x="6660232" y="4508500"/>
            <a:ext cx="18748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7020272" y="4811485"/>
            <a:ext cx="755031"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26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lnSpc>
                <a:spcPct val="115000"/>
              </a:lnSpc>
              <a:spcBef>
                <a:spcPct val="0"/>
              </a:spcBef>
              <a:spcAft>
                <a:spcPts val="1000"/>
              </a:spcAft>
              <a:buClrTx/>
              <a:buSzTx/>
              <a:buFontTx/>
              <a:buNone/>
            </a:pPr>
            <a:r>
              <a:rPr lang="en-GB" altLang="en-US" sz="1600" dirty="0">
                <a:latin typeface="Comic Sans MS" pitchFamily="66" charset="0"/>
                <a:ea typeface="Calibri" pitchFamily="34" charset="0"/>
                <a:cs typeface="Times New Roman" pitchFamily="18" charset="0"/>
              </a:rPr>
              <a:t>ASD?</a:t>
            </a:r>
            <a:endParaRPr lang="en-GB" altLang="en-US" sz="1600" dirty="0">
              <a:latin typeface="Calibri" pitchFamily="34" charset="0"/>
              <a:ea typeface="Calibri" pitchFamily="34" charset="0"/>
              <a:cs typeface="Times New Roman" pitchFamily="18" charset="0"/>
            </a:endParaRPr>
          </a:p>
        </p:txBody>
      </p:sp>
      <p:sp>
        <p:nvSpPr>
          <p:cNvPr id="8" name="Rectangle 2"/>
          <p:cNvSpPr>
            <a:spLocks noGrp="1" noChangeArrowheads="1"/>
          </p:cNvSpPr>
          <p:nvPr>
            <p:ph type="ctrTitle"/>
          </p:nvPr>
        </p:nvSpPr>
        <p:spPr/>
        <p:txBody>
          <a:bodyPr>
            <a:normAutofit/>
          </a:bodyPr>
          <a:lstStyle/>
          <a:p>
            <a:pPr algn="ctr" eaLnBrk="1" hangingPunct="1"/>
            <a:r>
              <a:rPr lang="en-US" altLang="en-US" sz="4700" dirty="0" smtClean="0">
                <a:latin typeface="+mn-lt"/>
              </a:rPr>
              <a:t> ASD Awareness</a:t>
            </a:r>
            <a:br>
              <a:rPr lang="en-US" altLang="en-US" sz="4700" dirty="0" smtClean="0">
                <a:latin typeface="+mn-lt"/>
              </a:rPr>
            </a:br>
            <a:endParaRPr lang="en-US" altLang="en-US" sz="4700" dirty="0" smtClean="0">
              <a:latin typeface="+mn-lt"/>
            </a:endParaRPr>
          </a:p>
        </p:txBody>
      </p:sp>
    </p:spTree>
    <p:extLst>
      <p:ext uri="{BB962C8B-B14F-4D97-AF65-F5344CB8AC3E}">
        <p14:creationId xmlns:p14="http://schemas.microsoft.com/office/powerpoint/2010/main" val="420230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50"/>
                </a:solidFill>
              </a:rPr>
              <a:t>FACT</a:t>
            </a:r>
            <a:endParaRPr lang="en-GB" dirty="0">
              <a:solidFill>
                <a:srgbClr val="00B050"/>
              </a:solidFill>
            </a:endParaRPr>
          </a:p>
        </p:txBody>
      </p:sp>
      <p:sp>
        <p:nvSpPr>
          <p:cNvPr id="4" name="Content Placeholder 3"/>
          <p:cNvSpPr>
            <a:spLocks noGrp="1"/>
          </p:cNvSpPr>
          <p:nvPr>
            <p:ph idx="1"/>
          </p:nvPr>
        </p:nvSpPr>
        <p:spPr/>
        <p:txBody>
          <a:bodyPr/>
          <a:lstStyle/>
          <a:p>
            <a:r>
              <a:rPr lang="en-GB" dirty="0" smtClean="0"/>
              <a:t>Some people with autism are </a:t>
            </a:r>
            <a:r>
              <a:rPr lang="en-GB" dirty="0"/>
              <a:t>non-verbal and communicate through other means. However, autism is a spectrum condition, so everyone’s autism is different.</a:t>
            </a:r>
          </a:p>
          <a:p>
            <a:endParaRPr lang="en-GB" dirty="0"/>
          </a:p>
        </p:txBody>
      </p:sp>
    </p:spTree>
    <p:extLst>
      <p:ext uri="{BB962C8B-B14F-4D97-AF65-F5344CB8AC3E}">
        <p14:creationId xmlns:p14="http://schemas.microsoft.com/office/powerpoint/2010/main" val="1488033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9632" y="1772816"/>
            <a:ext cx="7030344" cy="163156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US" sz="4800" b="1" dirty="0" smtClean="0"/>
              <a:t>6. All people with autism are geniuses</a:t>
            </a:r>
            <a:endParaRPr lang="en-US" sz="4800" b="1" dirty="0"/>
          </a:p>
        </p:txBody>
      </p:sp>
      <p:sp>
        <p:nvSpPr>
          <p:cNvPr id="9" name="Title 6"/>
          <p:cNvSpPr txBox="1">
            <a:spLocks/>
          </p:cNvSpPr>
          <p:nvPr/>
        </p:nvSpPr>
        <p:spPr>
          <a:xfrm>
            <a:off x="395536" y="274637"/>
            <a:ext cx="8075296" cy="1143000"/>
          </a:xfrm>
          <a:prstGeom prst="rect">
            <a:avLst/>
          </a:prstGeom>
        </p:spPr>
        <p:txBody>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smtClean="0"/>
              <a:t>Fact or Myth?</a:t>
            </a:r>
            <a:endParaRPr lang="en-GB" dirty="0"/>
          </a:p>
        </p:txBody>
      </p:sp>
    </p:spTree>
    <p:extLst>
      <p:ext uri="{BB962C8B-B14F-4D97-AF65-F5344CB8AC3E}">
        <p14:creationId xmlns:p14="http://schemas.microsoft.com/office/powerpoint/2010/main" val="336801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rPr>
              <a:t>MYTH</a:t>
            </a:r>
            <a:endParaRPr lang="en-GB" dirty="0">
              <a:solidFill>
                <a:srgbClr val="FF0000"/>
              </a:solidFill>
            </a:endParaRPr>
          </a:p>
        </p:txBody>
      </p:sp>
      <p:sp>
        <p:nvSpPr>
          <p:cNvPr id="4" name="Content Placeholder 3"/>
          <p:cNvSpPr>
            <a:spLocks noGrp="1"/>
          </p:cNvSpPr>
          <p:nvPr>
            <p:ph idx="1"/>
          </p:nvPr>
        </p:nvSpPr>
        <p:spPr/>
        <p:txBody>
          <a:bodyPr/>
          <a:lstStyle/>
          <a:p>
            <a:r>
              <a:rPr lang="en-GB" dirty="0" smtClean="0"/>
              <a:t>Just </a:t>
            </a:r>
            <a:r>
              <a:rPr lang="en-GB" dirty="0"/>
              <a:t>under half of all people with an autism diagnosis also have a learning disability. Others have an IQ in the average to above average range. 'Savant' abilities like extraordinary memory are rare.</a:t>
            </a:r>
          </a:p>
        </p:txBody>
      </p:sp>
    </p:spTree>
    <p:extLst>
      <p:ext uri="{BB962C8B-B14F-4D97-AF65-F5344CB8AC3E}">
        <p14:creationId xmlns:p14="http://schemas.microsoft.com/office/powerpoint/2010/main" val="248984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15616" y="2492896"/>
            <a:ext cx="7030344" cy="11995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US" sz="4800" b="1" dirty="0" smtClean="0"/>
              <a:t>7. Everyone has autism</a:t>
            </a:r>
            <a:endParaRPr lang="en-US" sz="4800" b="1" dirty="0"/>
          </a:p>
        </p:txBody>
      </p:sp>
      <p:sp>
        <p:nvSpPr>
          <p:cNvPr id="9" name="Title 6"/>
          <p:cNvSpPr txBox="1">
            <a:spLocks/>
          </p:cNvSpPr>
          <p:nvPr/>
        </p:nvSpPr>
        <p:spPr>
          <a:xfrm>
            <a:off x="395536" y="274637"/>
            <a:ext cx="8075296" cy="1143000"/>
          </a:xfrm>
          <a:prstGeom prst="rect">
            <a:avLst/>
          </a:prstGeom>
        </p:spPr>
        <p:txBody>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smtClean="0"/>
              <a:t>Fact or Myth?</a:t>
            </a:r>
            <a:endParaRPr lang="en-GB" dirty="0"/>
          </a:p>
        </p:txBody>
      </p:sp>
    </p:spTree>
    <p:extLst>
      <p:ext uri="{BB962C8B-B14F-4D97-AF65-F5344CB8AC3E}">
        <p14:creationId xmlns:p14="http://schemas.microsoft.com/office/powerpoint/2010/main" val="367189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rPr>
              <a:t>MYTH</a:t>
            </a:r>
            <a:endParaRPr lang="en-GB" dirty="0">
              <a:solidFill>
                <a:srgbClr val="FF0000"/>
              </a:solidFill>
            </a:endParaRPr>
          </a:p>
        </p:txBody>
      </p:sp>
      <p:sp>
        <p:nvSpPr>
          <p:cNvPr id="4" name="Content Placeholder 3"/>
          <p:cNvSpPr>
            <a:spLocks noGrp="1"/>
          </p:cNvSpPr>
          <p:nvPr>
            <p:ph idx="1"/>
          </p:nvPr>
        </p:nvSpPr>
        <p:spPr/>
        <p:txBody>
          <a:bodyPr/>
          <a:lstStyle/>
          <a:p>
            <a:r>
              <a:rPr lang="en-GB" dirty="0" smtClean="0"/>
              <a:t>While </a:t>
            </a:r>
            <a:r>
              <a:rPr lang="en-GB" dirty="0"/>
              <a:t>everyone might recognise some autistic traits or behaviours in people they know, to be diagnosed with autism, a person must consistently display behaviours across all the different areas of the condition. Just having a fondness for routines, a good memory or being shy doesn’t make a person 'a bit autistic</a:t>
            </a:r>
            <a:r>
              <a:rPr lang="en-GB" dirty="0" smtClean="0"/>
              <a:t>'.</a:t>
            </a:r>
            <a:endParaRPr lang="en-GB" dirty="0"/>
          </a:p>
        </p:txBody>
      </p:sp>
    </p:spTree>
    <p:extLst>
      <p:ext uri="{BB962C8B-B14F-4D97-AF65-F5344CB8AC3E}">
        <p14:creationId xmlns:p14="http://schemas.microsoft.com/office/powerpoint/2010/main" val="188164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txBox="1">
            <a:spLocks/>
          </p:cNvSpPr>
          <p:nvPr/>
        </p:nvSpPr>
        <p:spPr>
          <a:xfrm>
            <a:off x="2987675" y="6237288"/>
            <a:ext cx="4752677"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mtClean="0"/>
          </a:p>
          <a:p>
            <a:pPr>
              <a:defRPr/>
            </a:pPr>
            <a:r>
              <a:rPr lang="en-GB" smtClean="0"/>
              <a:t>Autism Advisory and Intervention Service</a:t>
            </a:r>
            <a:endParaRPr lang="en-GB" dirty="0"/>
          </a:p>
        </p:txBody>
      </p:sp>
      <p:pic>
        <p:nvPicPr>
          <p:cNvPr id="9" name="Picture 8"/>
          <p:cNvPicPr>
            <a:picLocks noChangeAspect="1"/>
          </p:cNvPicPr>
          <p:nvPr/>
        </p:nvPicPr>
        <p:blipFill>
          <a:blip r:embed="rId2"/>
          <a:stretch>
            <a:fillRect/>
          </a:stretch>
        </p:blipFill>
        <p:spPr>
          <a:xfrm>
            <a:off x="755576" y="260648"/>
            <a:ext cx="7776864" cy="108467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53589958"/>
              </p:ext>
            </p:extLst>
          </p:nvPr>
        </p:nvGraphicFramePr>
        <p:xfrm>
          <a:off x="985183" y="1550777"/>
          <a:ext cx="7446123" cy="3544979"/>
        </p:xfrm>
        <a:graphic>
          <a:graphicData uri="http://schemas.openxmlformats.org/drawingml/2006/table">
            <a:tbl>
              <a:tblPr firstRow="1" bandRow="1">
                <a:tableStyleId>{5C22544A-7EE6-4342-B048-85BDC9FD1C3A}</a:tableStyleId>
              </a:tblPr>
              <a:tblGrid>
                <a:gridCol w="2482041">
                  <a:extLst>
                    <a:ext uri="{9D8B030D-6E8A-4147-A177-3AD203B41FA5}">
                      <a16:colId xmlns:a16="http://schemas.microsoft.com/office/drawing/2014/main" val="20000"/>
                    </a:ext>
                  </a:extLst>
                </a:gridCol>
                <a:gridCol w="2482041">
                  <a:extLst>
                    <a:ext uri="{9D8B030D-6E8A-4147-A177-3AD203B41FA5}">
                      <a16:colId xmlns:a16="http://schemas.microsoft.com/office/drawing/2014/main" val="20001"/>
                    </a:ext>
                  </a:extLst>
                </a:gridCol>
                <a:gridCol w="2482041">
                  <a:extLst>
                    <a:ext uri="{9D8B030D-6E8A-4147-A177-3AD203B41FA5}">
                      <a16:colId xmlns:a16="http://schemas.microsoft.com/office/drawing/2014/main" val="20002"/>
                    </a:ext>
                  </a:extLst>
                </a:gridCol>
              </a:tblGrid>
              <a:tr h="462940">
                <a:tc>
                  <a:txBody>
                    <a:bodyPr/>
                    <a:lstStyle/>
                    <a:p>
                      <a:endParaRPr lang="en-GB" dirty="0"/>
                    </a:p>
                  </a:txBody>
                  <a:tcPr/>
                </a:tc>
                <a:tc>
                  <a:txBody>
                    <a:bodyPr/>
                    <a:lstStyle/>
                    <a:p>
                      <a:r>
                        <a:rPr lang="en-GB" dirty="0" smtClean="0"/>
                        <a:t>2008/09</a:t>
                      </a:r>
                      <a:endParaRPr lang="en-GB" dirty="0"/>
                    </a:p>
                  </a:txBody>
                  <a:tcPr/>
                </a:tc>
                <a:tc>
                  <a:txBody>
                    <a:bodyPr/>
                    <a:lstStyle/>
                    <a:p>
                      <a:r>
                        <a:rPr lang="en-GB" dirty="0" smtClean="0"/>
                        <a:t>2018/19</a:t>
                      </a:r>
                      <a:endParaRPr lang="en-GB" dirty="0"/>
                    </a:p>
                  </a:txBody>
                  <a:tcPr/>
                </a:tc>
                <a:extLst>
                  <a:ext uri="{0D108BD9-81ED-4DB2-BD59-A6C34878D82A}">
                    <a16:rowId xmlns:a16="http://schemas.microsoft.com/office/drawing/2014/main" val="10000"/>
                  </a:ext>
                </a:extLst>
              </a:tr>
              <a:tr h="799047">
                <a:tc>
                  <a:txBody>
                    <a:bodyPr/>
                    <a:lstStyle/>
                    <a:p>
                      <a:r>
                        <a:rPr lang="en-GB" dirty="0" smtClean="0"/>
                        <a:t>The autism prevalence rate:</a:t>
                      </a:r>
                      <a:endParaRPr lang="en-GB" dirty="0"/>
                    </a:p>
                  </a:txBody>
                  <a:tcPr/>
                </a:tc>
                <a:tc>
                  <a:txBody>
                    <a:bodyPr/>
                    <a:lstStyle/>
                    <a:p>
                      <a:r>
                        <a:rPr lang="en-GB" dirty="0" smtClean="0"/>
                        <a:t>1.2%</a:t>
                      </a:r>
                      <a:endParaRPr lang="en-GB" dirty="0"/>
                    </a:p>
                  </a:txBody>
                  <a:tcPr/>
                </a:tc>
                <a:tc>
                  <a:txBody>
                    <a:bodyPr/>
                    <a:lstStyle/>
                    <a:p>
                      <a:r>
                        <a:rPr lang="en-GB" dirty="0" smtClean="0"/>
                        <a:t>3.3%</a:t>
                      </a:r>
                      <a:endParaRPr lang="en-GB" dirty="0"/>
                    </a:p>
                  </a:txBody>
                  <a:tcPr/>
                </a:tc>
                <a:extLst>
                  <a:ext uri="{0D108BD9-81ED-4DB2-BD59-A6C34878D82A}">
                    <a16:rowId xmlns:a16="http://schemas.microsoft.com/office/drawing/2014/main" val="10001"/>
                  </a:ext>
                </a:extLst>
              </a:tr>
              <a:tr h="1141496">
                <a:tc>
                  <a:txBody>
                    <a:bodyPr/>
                    <a:lstStyle/>
                    <a:p>
                      <a:r>
                        <a:rPr lang="en-GB" dirty="0" smtClean="0"/>
                        <a:t>The autism prevalence rate for males:</a:t>
                      </a:r>
                      <a:endParaRPr lang="en-GB" dirty="0"/>
                    </a:p>
                  </a:txBody>
                  <a:tcPr/>
                </a:tc>
                <a:tc>
                  <a:txBody>
                    <a:bodyPr/>
                    <a:lstStyle/>
                    <a:p>
                      <a:r>
                        <a:rPr lang="en-GB" dirty="0" smtClean="0"/>
                        <a:t>1.9%</a:t>
                      </a:r>
                      <a:endParaRPr lang="en-GB" dirty="0"/>
                    </a:p>
                  </a:txBody>
                  <a:tcPr/>
                </a:tc>
                <a:tc>
                  <a:txBody>
                    <a:bodyPr/>
                    <a:lstStyle/>
                    <a:p>
                      <a:r>
                        <a:rPr lang="en-GB" dirty="0" smtClean="0"/>
                        <a:t>5.1%</a:t>
                      </a:r>
                      <a:endParaRPr lang="en-GB" dirty="0"/>
                    </a:p>
                  </a:txBody>
                  <a:tcPr/>
                </a:tc>
                <a:extLst>
                  <a:ext uri="{0D108BD9-81ED-4DB2-BD59-A6C34878D82A}">
                    <a16:rowId xmlns:a16="http://schemas.microsoft.com/office/drawing/2014/main" val="10002"/>
                  </a:ext>
                </a:extLst>
              </a:tr>
              <a:tr h="1141496">
                <a:tc>
                  <a:txBody>
                    <a:bodyPr/>
                    <a:lstStyle/>
                    <a:p>
                      <a:r>
                        <a:rPr lang="en-GB" dirty="0" smtClean="0"/>
                        <a:t>The autism prevalence rate for females:</a:t>
                      </a:r>
                      <a:endParaRPr lang="en-GB" dirty="0"/>
                    </a:p>
                  </a:txBody>
                  <a:tcPr/>
                </a:tc>
                <a:tc>
                  <a:txBody>
                    <a:bodyPr/>
                    <a:lstStyle/>
                    <a:p>
                      <a:r>
                        <a:rPr lang="en-GB" dirty="0" smtClean="0"/>
                        <a:t>0.4%</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734018" y="5301209"/>
            <a:ext cx="3697288" cy="1200329"/>
          </a:xfrm>
          <a:prstGeom prst="rect">
            <a:avLst/>
          </a:prstGeom>
          <a:noFill/>
        </p:spPr>
        <p:txBody>
          <a:bodyPr wrap="square" rtlCol="0">
            <a:spAutoFit/>
          </a:bodyPr>
          <a:lstStyle/>
          <a:p>
            <a:r>
              <a:rPr lang="en-GB" dirty="0" smtClean="0"/>
              <a:t>Department of Health </a:t>
            </a:r>
            <a:r>
              <a:rPr lang="en-GB" i="1" dirty="0" smtClean="0"/>
              <a:t>The Prevalence of Autism (including Asperger Syndrome) in School Age Children for Northern Ireland 2019</a:t>
            </a:r>
            <a:endParaRPr lang="en-GB" dirty="0"/>
          </a:p>
        </p:txBody>
      </p:sp>
    </p:spTree>
    <p:extLst>
      <p:ext uri="{BB962C8B-B14F-4D97-AF65-F5344CB8AC3E}">
        <p14:creationId xmlns:p14="http://schemas.microsoft.com/office/powerpoint/2010/main" val="1940810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a:p>
        </p:txBody>
      </p:sp>
      <p:sp>
        <p:nvSpPr>
          <p:cNvPr id="3" name="Title 2"/>
          <p:cNvSpPr>
            <a:spLocks noGrp="1"/>
          </p:cNvSpPr>
          <p:nvPr>
            <p:ph type="title"/>
          </p:nvPr>
        </p:nvSpPr>
        <p:spPr/>
        <p:txBody>
          <a:bodyPr/>
          <a:lstStyle/>
          <a:p>
            <a:r>
              <a:rPr lang="en-GB" dirty="0" smtClean="0"/>
              <a:t>The Autism Spectrum</a:t>
            </a:r>
            <a:endParaRPr lang="en-GB" dirty="0"/>
          </a:p>
        </p:txBody>
      </p:sp>
      <p:pic>
        <p:nvPicPr>
          <p:cNvPr id="4" name="Picture 2" descr="Blue-Umbrella_300"/>
          <p:cNvPicPr>
            <a:picLocks noChangeAspect="1" noChangeArrowheads="1"/>
          </p:cNvPicPr>
          <p:nvPr/>
        </p:nvPicPr>
        <p:blipFill rotWithShape="1">
          <a:blip r:embed="rId3">
            <a:extLst>
              <a:ext uri="{28A0092B-C50C-407E-A947-70E740481C1C}">
                <a14:useLocalDpi xmlns:a14="http://schemas.microsoft.com/office/drawing/2010/main" val="0"/>
              </a:ext>
            </a:extLst>
          </a:blip>
          <a:srcRect t="16832" b="7152"/>
          <a:stretch/>
        </p:blipFill>
        <p:spPr bwMode="auto">
          <a:xfrm>
            <a:off x="1547813" y="1418696"/>
            <a:ext cx="6264275" cy="474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403350" y="4445529"/>
            <a:ext cx="2819400" cy="507831"/>
          </a:xfrm>
          <a:prstGeom prst="rect">
            <a:avLst/>
          </a:prstGeom>
          <a:solidFill>
            <a:schemeClr val="bg1"/>
          </a:solidFill>
          <a:ln>
            <a:noFill/>
          </a:ln>
          <a:effectLst/>
        </p:spPr>
        <p:txBody>
          <a:bodyPr>
            <a:spAutoFit/>
          </a:bodyPr>
          <a:lstStyle>
            <a:lvl1pPr>
              <a:spcBef>
                <a:spcPct val="20000"/>
              </a:spcBef>
              <a:buClr>
                <a:schemeClr val="bg2"/>
              </a:buClr>
              <a:buSzPct val="75000"/>
              <a:buFont typeface="Wingdings" pitchFamily="2" charset="2"/>
              <a:buChar char="n"/>
              <a:defRPr sz="26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50000"/>
              </a:spcBef>
              <a:buClrTx/>
              <a:buSzTx/>
              <a:buFontTx/>
              <a:buNone/>
            </a:pPr>
            <a:r>
              <a:rPr lang="en-GB" altLang="en-US" sz="2700" b="1" dirty="0" smtClean="0">
                <a:latin typeface="+mn-lt"/>
              </a:rPr>
              <a:t>Autism</a:t>
            </a:r>
            <a:endParaRPr lang="en-GB" altLang="en-US" sz="2700" b="1" dirty="0">
              <a:latin typeface="+mn-lt"/>
            </a:endParaRPr>
          </a:p>
        </p:txBody>
      </p:sp>
      <p:sp>
        <p:nvSpPr>
          <p:cNvPr id="6" name="Line 7"/>
          <p:cNvSpPr>
            <a:spLocks noChangeShapeType="1"/>
          </p:cNvSpPr>
          <p:nvPr/>
        </p:nvSpPr>
        <p:spPr bwMode="auto">
          <a:xfrm flipH="1">
            <a:off x="1619250" y="4158192"/>
            <a:ext cx="2592388" cy="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7" name="Line 8"/>
          <p:cNvSpPr>
            <a:spLocks noChangeShapeType="1"/>
          </p:cNvSpPr>
          <p:nvPr/>
        </p:nvSpPr>
        <p:spPr bwMode="auto">
          <a:xfrm>
            <a:off x="5003800" y="4158192"/>
            <a:ext cx="2881313" cy="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8" name="Text Box 5"/>
          <p:cNvSpPr txBox="1">
            <a:spLocks noChangeArrowheads="1"/>
          </p:cNvSpPr>
          <p:nvPr/>
        </p:nvSpPr>
        <p:spPr bwMode="auto">
          <a:xfrm>
            <a:off x="5034756" y="4445529"/>
            <a:ext cx="2819400" cy="923330"/>
          </a:xfrm>
          <a:prstGeom prst="rect">
            <a:avLst/>
          </a:prstGeom>
          <a:solidFill>
            <a:schemeClr val="bg1"/>
          </a:solidFill>
          <a:ln>
            <a:noFill/>
          </a:ln>
          <a:effectLst/>
        </p:spPr>
        <p:txBody>
          <a:bodyPr>
            <a:spAutoFit/>
          </a:bodyPr>
          <a:lstStyle>
            <a:lvl1pPr>
              <a:spcBef>
                <a:spcPct val="20000"/>
              </a:spcBef>
              <a:buClr>
                <a:schemeClr val="bg2"/>
              </a:buClr>
              <a:buSzPct val="75000"/>
              <a:buFont typeface="Wingdings" pitchFamily="2" charset="2"/>
              <a:buChar char="n"/>
              <a:defRPr sz="26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50000"/>
              </a:spcBef>
              <a:buClrTx/>
              <a:buSzTx/>
              <a:buFontTx/>
              <a:buNone/>
            </a:pPr>
            <a:r>
              <a:rPr lang="en-GB" altLang="en-US" sz="2700" b="1" dirty="0" smtClean="0">
                <a:latin typeface="+mn-lt"/>
              </a:rPr>
              <a:t>Asperger's Syndrome</a:t>
            </a:r>
            <a:endParaRPr lang="en-GB" altLang="en-US" sz="2700" b="1" dirty="0">
              <a:latin typeface="+mn-lt"/>
            </a:endParaRPr>
          </a:p>
        </p:txBody>
      </p:sp>
      <p:sp>
        <p:nvSpPr>
          <p:cNvPr id="9" name="Footer Placeholder 1"/>
          <p:cNvSpPr txBox="1">
            <a:spLocks/>
          </p:cNvSpPr>
          <p:nvPr/>
        </p:nvSpPr>
        <p:spPr>
          <a:xfrm>
            <a:off x="2987675" y="6237288"/>
            <a:ext cx="4752677"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3171046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sp>
        <p:nvSpPr>
          <p:cNvPr id="4" name="Rectangle 2"/>
          <p:cNvSpPr txBox="1">
            <a:spLocks noChangeArrowheads="1"/>
          </p:cNvSpPr>
          <p:nvPr/>
        </p:nvSpPr>
        <p:spPr>
          <a:xfrm>
            <a:off x="457200" y="457200"/>
            <a:ext cx="8435975" cy="153193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altLang="en-US" dirty="0" smtClean="0"/>
              <a:t>“The Difference Between Us…”</a:t>
            </a:r>
            <a:br>
              <a:rPr lang="en-GB" altLang="en-US" dirty="0" smtClean="0"/>
            </a:br>
            <a:r>
              <a:rPr lang="en-GB" altLang="en-US" dirty="0" smtClean="0"/>
              <a:t>(Harold Stone)</a:t>
            </a:r>
            <a:endParaRPr lang="en-US" altLang="en-US" dirty="0" smtClean="0"/>
          </a:p>
        </p:txBody>
      </p:sp>
      <p:pic>
        <p:nvPicPr>
          <p:cNvPr id="5" name="Picture 3" descr="fdarusq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5288" y="2205038"/>
            <a:ext cx="4248150" cy="1965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upwly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148263" y="3213100"/>
            <a:ext cx="3313112" cy="2776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ooter Placeholder 1"/>
          <p:cNvSpPr txBox="1">
            <a:spLocks/>
          </p:cNvSpPr>
          <p:nvPr/>
        </p:nvSpPr>
        <p:spPr>
          <a:xfrm>
            <a:off x="2987675" y="6237288"/>
            <a:ext cx="4752677"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876541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59758" y="1481138"/>
            <a:ext cx="6270496" cy="4525962"/>
          </a:xfrm>
          <a:prstGeom prst="rect">
            <a:avLst/>
          </a:prstGeom>
        </p:spPr>
      </p:pic>
      <p:sp>
        <p:nvSpPr>
          <p:cNvPr id="3" name="Title 2"/>
          <p:cNvSpPr>
            <a:spLocks noGrp="1"/>
          </p:cNvSpPr>
          <p:nvPr>
            <p:ph type="title"/>
          </p:nvPr>
        </p:nvSpPr>
        <p:spPr/>
        <p:txBody>
          <a:bodyPr/>
          <a:lstStyle/>
          <a:p>
            <a:r>
              <a:rPr lang="en-GB" altLang="en-US" dirty="0"/>
              <a:t>The ‘Whole Child’</a:t>
            </a:r>
            <a:endParaRPr lang="en-GB" dirty="0"/>
          </a:p>
        </p:txBody>
      </p:sp>
      <p:sp>
        <p:nvSpPr>
          <p:cNvPr id="5" name="Content Placeholder 2"/>
          <p:cNvSpPr txBox="1">
            <a:spLocks/>
          </p:cNvSpPr>
          <p:nvPr/>
        </p:nvSpPr>
        <p:spPr>
          <a:xfrm>
            <a:off x="1120345" y="1340768"/>
            <a:ext cx="3527425" cy="4752999"/>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Clr>
                <a:srgbClr val="00007D"/>
              </a:buClr>
              <a:buFont typeface="Wingdings" pitchFamily="2" charset="2"/>
              <a:buNone/>
              <a:defRPr/>
            </a:pPr>
            <a:r>
              <a:rPr lang="en-GB" altLang="en-US" smtClean="0">
                <a:latin typeface="+mj-lt"/>
              </a:rPr>
              <a:t>Strengths</a:t>
            </a:r>
          </a:p>
          <a:p>
            <a:pPr>
              <a:buClr>
                <a:srgbClr val="00007D"/>
              </a:buClr>
              <a:defRPr/>
            </a:pPr>
            <a:r>
              <a:rPr lang="en-GB" altLang="en-US" smtClean="0"/>
              <a:t>Strong visual ability</a:t>
            </a:r>
          </a:p>
          <a:p>
            <a:pPr>
              <a:buClr>
                <a:srgbClr val="00007D"/>
              </a:buClr>
              <a:defRPr/>
            </a:pPr>
            <a:r>
              <a:rPr lang="en-GB" altLang="en-US" smtClean="0"/>
              <a:t>Technical ability</a:t>
            </a:r>
          </a:p>
          <a:p>
            <a:pPr>
              <a:buClr>
                <a:srgbClr val="00007D"/>
              </a:buClr>
              <a:defRPr/>
            </a:pPr>
            <a:r>
              <a:rPr lang="en-GB" altLang="en-US" smtClean="0"/>
              <a:t>Ability to focus when interested in subject</a:t>
            </a:r>
          </a:p>
          <a:p>
            <a:pPr>
              <a:buClr>
                <a:srgbClr val="00007D"/>
              </a:buClr>
              <a:defRPr/>
            </a:pPr>
            <a:r>
              <a:rPr lang="en-GB" altLang="en-US" smtClean="0"/>
              <a:t>Detailed factual knowledge</a:t>
            </a:r>
          </a:p>
          <a:p>
            <a:pPr>
              <a:buClr>
                <a:srgbClr val="00007D"/>
              </a:buClr>
              <a:defRPr/>
            </a:pPr>
            <a:r>
              <a:rPr lang="en-GB" altLang="en-US" smtClean="0"/>
              <a:t>Strong memory &amp; rote learning skills</a:t>
            </a:r>
          </a:p>
          <a:p>
            <a:pPr>
              <a:buClr>
                <a:srgbClr val="00007D"/>
              </a:buClr>
              <a:defRPr/>
            </a:pPr>
            <a:r>
              <a:rPr lang="en-GB" altLang="en-US" smtClean="0"/>
              <a:t>Truthful and honest</a:t>
            </a:r>
          </a:p>
          <a:p>
            <a:pPr marL="0" indent="0">
              <a:buFont typeface="Wingdings" pitchFamily="2" charset="2"/>
              <a:buNone/>
              <a:defRPr/>
            </a:pPr>
            <a:endParaRPr lang="en-GB" dirty="0"/>
          </a:p>
        </p:txBody>
      </p:sp>
      <p:sp>
        <p:nvSpPr>
          <p:cNvPr id="6" name="Content Placeholder 2"/>
          <p:cNvSpPr txBox="1">
            <a:spLocks/>
          </p:cNvSpPr>
          <p:nvPr/>
        </p:nvSpPr>
        <p:spPr>
          <a:xfrm>
            <a:off x="4932040" y="1340768"/>
            <a:ext cx="3240087" cy="388788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Clr>
                <a:srgbClr val="00007D"/>
              </a:buClr>
              <a:buFont typeface="Wingdings" pitchFamily="2" charset="2"/>
              <a:buNone/>
              <a:defRPr/>
            </a:pPr>
            <a:r>
              <a:rPr lang="en-GB" altLang="en-US" smtClean="0">
                <a:latin typeface="+mj-lt"/>
              </a:rPr>
              <a:t>Impairments</a:t>
            </a:r>
          </a:p>
          <a:p>
            <a:pPr>
              <a:buClr>
                <a:srgbClr val="00007D"/>
              </a:buClr>
              <a:defRPr/>
            </a:pPr>
            <a:r>
              <a:rPr lang="en-GB" altLang="en-US" smtClean="0"/>
              <a:t>Social Interaction</a:t>
            </a:r>
          </a:p>
          <a:p>
            <a:pPr>
              <a:buClr>
                <a:srgbClr val="00007D"/>
              </a:buClr>
              <a:defRPr/>
            </a:pPr>
            <a:r>
              <a:rPr lang="en-GB" altLang="en-US" smtClean="0"/>
              <a:t>Social Communication</a:t>
            </a:r>
          </a:p>
          <a:p>
            <a:pPr>
              <a:buClr>
                <a:srgbClr val="00007D"/>
              </a:buClr>
              <a:defRPr/>
            </a:pPr>
            <a:r>
              <a:rPr lang="en-GB" altLang="en-US" smtClean="0"/>
              <a:t>Social Imagination</a:t>
            </a:r>
          </a:p>
          <a:p>
            <a:pPr>
              <a:buClr>
                <a:srgbClr val="00007D"/>
              </a:buClr>
              <a:defRPr/>
            </a:pPr>
            <a:r>
              <a:rPr lang="en-GB" altLang="en-US" smtClean="0"/>
              <a:t>Sensory Issues</a:t>
            </a:r>
          </a:p>
          <a:p>
            <a:pPr>
              <a:buClr>
                <a:srgbClr val="00007D"/>
              </a:buClr>
              <a:defRPr/>
            </a:pPr>
            <a:r>
              <a:rPr lang="en-GB" altLang="en-US" smtClean="0"/>
              <a:t>Associated Difficulties</a:t>
            </a:r>
          </a:p>
          <a:p>
            <a:pPr marL="0" indent="0">
              <a:buFont typeface="Wingdings" pitchFamily="2" charset="2"/>
              <a:buNone/>
              <a:defRPr/>
            </a:pPr>
            <a:endParaRPr lang="en-GB" sz="2000" dirty="0"/>
          </a:p>
        </p:txBody>
      </p:sp>
    </p:spTree>
    <p:extLst>
      <p:ext uri="{BB962C8B-B14F-4D97-AF65-F5344CB8AC3E}">
        <p14:creationId xmlns:p14="http://schemas.microsoft.com/office/powerpoint/2010/main" val="1787786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075295" cy="4911398"/>
          </a:xfrm>
        </p:spPr>
        <p:txBody>
          <a:bodyPr/>
          <a:lstStyle/>
          <a:p>
            <a:pPr marL="109728" indent="0">
              <a:buNone/>
            </a:pPr>
            <a:r>
              <a:rPr lang="en-GB" dirty="0" smtClean="0"/>
              <a:t>Wing and Gould, 1979</a:t>
            </a:r>
            <a:endParaRPr lang="en-GB" dirty="0"/>
          </a:p>
        </p:txBody>
      </p:sp>
      <p:sp>
        <p:nvSpPr>
          <p:cNvPr id="3" name="Title 2"/>
          <p:cNvSpPr>
            <a:spLocks noGrp="1"/>
          </p:cNvSpPr>
          <p:nvPr>
            <p:ph type="title"/>
          </p:nvPr>
        </p:nvSpPr>
        <p:spPr/>
        <p:txBody>
          <a:bodyPr/>
          <a:lstStyle/>
          <a:p>
            <a:r>
              <a:rPr lang="en-GB" dirty="0" smtClean="0"/>
              <a:t>The Triad of Impairments</a:t>
            </a:r>
            <a:endParaRPr lang="en-GB" dirty="0"/>
          </a:p>
        </p:txBody>
      </p:sp>
      <p:grpSp>
        <p:nvGrpSpPr>
          <p:cNvPr id="4" name="Group 3"/>
          <p:cNvGrpSpPr/>
          <p:nvPr/>
        </p:nvGrpSpPr>
        <p:grpSpPr>
          <a:xfrm>
            <a:off x="628535" y="2113707"/>
            <a:ext cx="7992616" cy="3554512"/>
            <a:chOff x="931218" y="2053104"/>
            <a:chExt cx="7992616" cy="3554512"/>
          </a:xfrm>
        </p:grpSpPr>
        <p:sp>
          <p:nvSpPr>
            <p:cNvPr id="5" name="AutoShape 14"/>
            <p:cNvSpPr>
              <a:spLocks noChangeArrowheads="1"/>
            </p:cNvSpPr>
            <p:nvPr/>
          </p:nvSpPr>
          <p:spPr bwMode="auto">
            <a:xfrm>
              <a:off x="2771775" y="2565400"/>
              <a:ext cx="3001963" cy="2160588"/>
            </a:xfrm>
            <a:prstGeom prst="triangle">
              <a:avLst>
                <a:gd name="adj" fmla="val 50000"/>
              </a:avLst>
            </a:prstGeom>
            <a:solidFill>
              <a:schemeClr val="bg2">
                <a:lumMod val="50000"/>
              </a:schemeClr>
            </a:solidFill>
            <a:ln w="9525">
              <a:solidFill>
                <a:schemeClr val="tx1"/>
              </a:solidFill>
              <a:miter lim="800000"/>
              <a:headEnd/>
              <a:tailEnd/>
            </a:ln>
          </p:spPr>
          <p:txBody>
            <a:bodyPr wrap="none" anchor="ct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endParaRPr lang="en-GB" altLang="en-US" sz="1800">
                <a:latin typeface="Comic Sans MS" pitchFamily="66" charset="0"/>
              </a:endParaRPr>
            </a:p>
          </p:txBody>
        </p:sp>
        <p:sp>
          <p:nvSpPr>
            <p:cNvPr id="6" name="Text Box 15"/>
            <p:cNvSpPr txBox="1">
              <a:spLocks noChangeArrowheads="1"/>
            </p:cNvSpPr>
            <p:nvPr/>
          </p:nvSpPr>
          <p:spPr bwMode="auto">
            <a:xfrm>
              <a:off x="3264644" y="3645694"/>
              <a:ext cx="201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a:latin typeface="+mn-lt"/>
                </a:rPr>
                <a:t>Triad </a:t>
              </a:r>
              <a:r>
                <a:rPr lang="en-GB" altLang="en-US" sz="2400" dirty="0" smtClean="0">
                  <a:latin typeface="+mn-lt"/>
                </a:rPr>
                <a:t>of </a:t>
              </a:r>
              <a:r>
                <a:rPr lang="en-GB" altLang="en-US" sz="2400" dirty="0">
                  <a:latin typeface="+mn-lt"/>
                </a:rPr>
                <a:t>Impairments</a:t>
              </a:r>
              <a:endParaRPr lang="en-US" altLang="en-US" sz="2400" dirty="0">
                <a:latin typeface="+mn-lt"/>
              </a:endParaRPr>
            </a:p>
          </p:txBody>
        </p:sp>
        <p:sp>
          <p:nvSpPr>
            <p:cNvPr id="7" name="Text Box 16"/>
            <p:cNvSpPr txBox="1">
              <a:spLocks noChangeArrowheads="1"/>
            </p:cNvSpPr>
            <p:nvPr/>
          </p:nvSpPr>
          <p:spPr bwMode="auto">
            <a:xfrm>
              <a:off x="3147091" y="205310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a:latin typeface="+mn-lt"/>
                </a:rPr>
                <a:t>Social Interaction</a:t>
              </a:r>
              <a:endParaRPr lang="en-US" altLang="en-US" sz="2400" dirty="0">
                <a:latin typeface="+mn-lt"/>
              </a:endParaRPr>
            </a:p>
          </p:txBody>
        </p:sp>
        <p:sp>
          <p:nvSpPr>
            <p:cNvPr id="8" name="Text Box 17"/>
            <p:cNvSpPr txBox="1">
              <a:spLocks noChangeArrowheads="1"/>
            </p:cNvSpPr>
            <p:nvPr/>
          </p:nvSpPr>
          <p:spPr bwMode="auto">
            <a:xfrm>
              <a:off x="5899770" y="4776619"/>
              <a:ext cx="3024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smtClean="0">
                  <a:latin typeface="+mn-lt"/>
                </a:rPr>
                <a:t>Social Imagination &amp; Rigidity of  Thought</a:t>
              </a:r>
              <a:endParaRPr lang="en-US" altLang="en-US" sz="2400" dirty="0">
                <a:latin typeface="+mn-lt"/>
              </a:endParaRPr>
            </a:p>
          </p:txBody>
        </p:sp>
        <p:sp>
          <p:nvSpPr>
            <p:cNvPr id="9" name="Text Box 18"/>
            <p:cNvSpPr txBox="1">
              <a:spLocks noChangeArrowheads="1"/>
            </p:cNvSpPr>
            <p:nvPr/>
          </p:nvSpPr>
          <p:spPr bwMode="auto">
            <a:xfrm>
              <a:off x="931218" y="4776619"/>
              <a:ext cx="2303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smtClean="0">
                  <a:latin typeface="+mn-lt"/>
                </a:rPr>
                <a:t>Social Communication</a:t>
              </a:r>
              <a:endParaRPr lang="en-US" altLang="en-US" sz="2400" dirty="0">
                <a:latin typeface="+mn-lt"/>
              </a:endParaRPr>
            </a:p>
          </p:txBody>
        </p:sp>
      </p:grpSp>
      <p:sp>
        <p:nvSpPr>
          <p:cNvPr id="11" name="Footer Placeholder 10"/>
          <p:cNvSpPr>
            <a:spLocks noGrp="1"/>
          </p:cNvSpPr>
          <p:nvPr>
            <p:ph type="ftr" sz="quarter" idx="4294967295"/>
          </p:nvPr>
        </p:nvSpPr>
        <p:spPr>
          <a:xfrm>
            <a:off x="2987675" y="6237288"/>
            <a:ext cx="4752677" cy="457200"/>
          </a:xfrm>
          <a:prstGeom prst="rect">
            <a:avLst/>
          </a:prstGeom>
        </p:spPr>
        <p:txBody>
          <a:bodyPr/>
          <a:lstStyle/>
          <a:p>
            <a:pPr>
              <a:defRPr/>
            </a:pPr>
            <a:endParaRPr lang="en-GB" dirty="0" smtClean="0"/>
          </a:p>
          <a:p>
            <a:pPr>
              <a:defRPr/>
            </a:pPr>
            <a:r>
              <a:rPr lang="en-GB" dirty="0" smtClean="0"/>
              <a:t>Autism Advisory and Intervention Service</a:t>
            </a:r>
            <a:endParaRPr lang="en-GB" dirty="0"/>
          </a:p>
        </p:txBody>
      </p:sp>
    </p:spTree>
    <p:extLst>
      <p:ext uri="{BB962C8B-B14F-4D97-AF65-F5344CB8AC3E}">
        <p14:creationId xmlns:p14="http://schemas.microsoft.com/office/powerpoint/2010/main" val="10264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Today we hope to:</a:t>
            </a:r>
          </a:p>
          <a:p>
            <a:endParaRPr lang="en-GB" smtClean="0"/>
          </a:p>
          <a:p>
            <a:r>
              <a:rPr lang="en-GB" smtClean="0"/>
              <a:t>Develop an awareness of Autism Spectrum Disorder and the associated difficulties.</a:t>
            </a:r>
            <a:endParaRPr lang="en-GB" dirty="0" smtClean="0"/>
          </a:p>
        </p:txBody>
      </p:sp>
      <p:sp>
        <p:nvSpPr>
          <p:cNvPr id="3" name="Title 2"/>
          <p:cNvSpPr>
            <a:spLocks noGrp="1"/>
          </p:cNvSpPr>
          <p:nvPr>
            <p:ph type="title"/>
          </p:nvPr>
        </p:nvSpPr>
        <p:spPr/>
        <p:txBody>
          <a:bodyPr/>
          <a:lstStyle/>
          <a:p>
            <a:r>
              <a:rPr lang="en-GB" smtClean="0"/>
              <a:t>Learning Intentions </a:t>
            </a:r>
            <a:endParaRPr lang="en-GB" dirty="0"/>
          </a:p>
        </p:txBody>
      </p:sp>
      <p:pic>
        <p:nvPicPr>
          <p:cNvPr id="4" name="Picture 3"/>
          <p:cNvPicPr>
            <a:picLocks noChangeAspect="1"/>
          </p:cNvPicPr>
          <p:nvPr/>
        </p:nvPicPr>
        <p:blipFill>
          <a:blip r:embed="rId3"/>
          <a:stretch>
            <a:fillRect/>
          </a:stretch>
        </p:blipFill>
        <p:spPr>
          <a:xfrm>
            <a:off x="2982908" y="3744309"/>
            <a:ext cx="3023878" cy="2176461"/>
          </a:xfrm>
          <a:prstGeom prst="rect">
            <a:avLst/>
          </a:prstGeom>
        </p:spPr>
      </p:pic>
      <p:sp>
        <p:nvSpPr>
          <p:cNvPr id="5" name="Rectangle 4"/>
          <p:cNvSpPr/>
          <p:nvPr/>
        </p:nvSpPr>
        <p:spPr>
          <a:xfrm>
            <a:off x="3581725" y="4804056"/>
            <a:ext cx="1826244" cy="830997"/>
          </a:xfrm>
          <a:prstGeom prst="rect">
            <a:avLst/>
          </a:prstGeom>
        </p:spPr>
        <p:txBody>
          <a:bodyPr wrap="square">
            <a:spAutoFit/>
          </a:bodyPr>
          <a:lstStyle/>
          <a:p>
            <a:pPr lvl="0" algn="ctr">
              <a:spcBef>
                <a:spcPct val="50000"/>
              </a:spcBef>
            </a:pPr>
            <a:r>
              <a:rPr lang="en-GB" altLang="en-US" sz="2400" dirty="0">
                <a:solidFill>
                  <a:prstClr val="black"/>
                </a:solidFill>
              </a:rPr>
              <a:t>Triad of Impairments</a:t>
            </a:r>
            <a:endParaRPr lang="en-US" altLang="en-US" sz="2400" dirty="0">
              <a:solidFill>
                <a:prstClr val="black"/>
              </a:solidFill>
            </a:endParaRPr>
          </a:p>
        </p:txBody>
      </p:sp>
      <p:sp>
        <p:nvSpPr>
          <p:cNvPr id="8" name="Oval 7"/>
          <p:cNvSpPr/>
          <p:nvPr/>
        </p:nvSpPr>
        <p:spPr>
          <a:xfrm>
            <a:off x="2982908" y="3573016"/>
            <a:ext cx="3150516" cy="27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06786" y="3744309"/>
            <a:ext cx="1805574" cy="369332"/>
          </a:xfrm>
          <a:prstGeom prst="rect">
            <a:avLst/>
          </a:prstGeom>
        </p:spPr>
        <p:txBody>
          <a:bodyPr wrap="square">
            <a:spAutoFit/>
          </a:bodyPr>
          <a:lstStyle/>
          <a:p>
            <a:pPr algn="ctr"/>
            <a:r>
              <a:rPr lang="en-GB" b="1" dirty="0">
                <a:solidFill>
                  <a:srgbClr val="FF0000"/>
                </a:solidFill>
              </a:rPr>
              <a:t>Sensory</a:t>
            </a:r>
          </a:p>
        </p:txBody>
      </p:sp>
    </p:spTree>
    <p:extLst>
      <p:ext uri="{BB962C8B-B14F-4D97-AF65-F5344CB8AC3E}">
        <p14:creationId xmlns:p14="http://schemas.microsoft.com/office/powerpoint/2010/main" val="2110760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The Triad </a:t>
            </a:r>
            <a:r>
              <a:rPr lang="en-GB" dirty="0"/>
              <a:t>of </a:t>
            </a:r>
            <a:r>
              <a:rPr lang="en-GB" dirty="0" smtClean="0"/>
              <a:t>Impairments?</a:t>
            </a:r>
            <a:endParaRPr lang="en-US" dirty="0"/>
          </a:p>
        </p:txBody>
      </p:sp>
      <p:sp>
        <p:nvSpPr>
          <p:cNvPr id="2" name="Content Placeholder 1"/>
          <p:cNvSpPr>
            <a:spLocks noGrp="1"/>
          </p:cNvSpPr>
          <p:nvPr>
            <p:ph idx="1"/>
          </p:nvPr>
        </p:nvSpPr>
        <p:spPr>
          <a:xfrm>
            <a:off x="457200" y="1268760"/>
            <a:ext cx="8075295" cy="5184576"/>
          </a:xfrm>
        </p:spPr>
        <p:txBody>
          <a:bodyPr>
            <a:noAutofit/>
          </a:bodyPr>
          <a:lstStyle/>
          <a:p>
            <a:pPr marL="82296" indent="0">
              <a:lnSpc>
                <a:spcPct val="110000"/>
              </a:lnSpc>
              <a:buNone/>
              <a:defRPr/>
            </a:pPr>
            <a:r>
              <a:rPr lang="en-GB" dirty="0"/>
              <a:t>The </a:t>
            </a:r>
            <a:r>
              <a:rPr lang="en-GB" b="1" dirty="0"/>
              <a:t>T</a:t>
            </a:r>
            <a:r>
              <a:rPr lang="en-GB" b="1" dirty="0" smtClean="0"/>
              <a:t>riad </a:t>
            </a:r>
            <a:r>
              <a:rPr lang="en-GB" b="1" dirty="0"/>
              <a:t>of I</a:t>
            </a:r>
            <a:r>
              <a:rPr lang="en-GB" b="1" dirty="0" smtClean="0"/>
              <a:t>mpairments</a:t>
            </a:r>
            <a:r>
              <a:rPr lang="en-GB" dirty="0"/>
              <a:t> </a:t>
            </a:r>
            <a:r>
              <a:rPr lang="en-GB" dirty="0" smtClean="0"/>
              <a:t>consists of three </a:t>
            </a:r>
            <a:r>
              <a:rPr lang="en-GB" dirty="0"/>
              <a:t>areas of difficulty which all people with autism </a:t>
            </a:r>
            <a:r>
              <a:rPr lang="en-GB" dirty="0" smtClean="0"/>
              <a:t>share:</a:t>
            </a:r>
          </a:p>
          <a:p>
            <a:pPr marL="82296" indent="0">
              <a:lnSpc>
                <a:spcPct val="110000"/>
              </a:lnSpc>
              <a:buNone/>
              <a:defRPr/>
            </a:pPr>
            <a:endParaRPr lang="en-GB" sz="300" dirty="0" smtClean="0"/>
          </a:p>
          <a:p>
            <a:pPr>
              <a:lnSpc>
                <a:spcPct val="110000"/>
              </a:lnSpc>
              <a:defRPr/>
            </a:pPr>
            <a:r>
              <a:rPr lang="en-GB" b="1" dirty="0" smtClean="0"/>
              <a:t>Social Interaction</a:t>
            </a:r>
            <a:r>
              <a:rPr lang="en-GB" dirty="0"/>
              <a:t>:</a:t>
            </a:r>
            <a:r>
              <a:rPr lang="en-GB" dirty="0" smtClean="0"/>
              <a:t> understanding </a:t>
            </a:r>
            <a:r>
              <a:rPr lang="en-GB" dirty="0"/>
              <a:t>how to behave and interact with other people</a:t>
            </a:r>
          </a:p>
          <a:p>
            <a:pPr marL="82296" indent="0">
              <a:lnSpc>
                <a:spcPct val="110000"/>
              </a:lnSpc>
              <a:buNone/>
              <a:defRPr/>
            </a:pPr>
            <a:endParaRPr lang="en-GB" sz="300" dirty="0"/>
          </a:p>
          <a:p>
            <a:pPr>
              <a:lnSpc>
                <a:spcPct val="110000"/>
              </a:lnSpc>
              <a:defRPr/>
            </a:pPr>
            <a:r>
              <a:rPr lang="en-GB" b="1" dirty="0" smtClean="0"/>
              <a:t>Communication</a:t>
            </a:r>
            <a:r>
              <a:rPr lang="en-GB" dirty="0"/>
              <a:t>:</a:t>
            </a:r>
            <a:r>
              <a:rPr lang="en-GB" dirty="0" smtClean="0"/>
              <a:t> the ability </a:t>
            </a:r>
            <a:r>
              <a:rPr lang="en-GB" dirty="0"/>
              <a:t>to communicate effectively with other </a:t>
            </a:r>
            <a:r>
              <a:rPr lang="en-GB" dirty="0" smtClean="0"/>
              <a:t>people</a:t>
            </a:r>
          </a:p>
          <a:p>
            <a:pPr>
              <a:lnSpc>
                <a:spcPct val="110000"/>
              </a:lnSpc>
              <a:defRPr/>
            </a:pPr>
            <a:r>
              <a:rPr lang="en-GB" b="1" dirty="0" smtClean="0"/>
              <a:t>Imagination </a:t>
            </a:r>
            <a:r>
              <a:rPr lang="en-GB" b="1" dirty="0"/>
              <a:t>&amp;</a:t>
            </a:r>
            <a:r>
              <a:rPr lang="en-GB" b="1" dirty="0" smtClean="0"/>
              <a:t> </a:t>
            </a:r>
            <a:r>
              <a:rPr lang="en-GB" b="1" dirty="0"/>
              <a:t>flexibility of </a:t>
            </a:r>
            <a:r>
              <a:rPr lang="en-GB" b="1" dirty="0" smtClean="0"/>
              <a:t>thought</a:t>
            </a:r>
            <a:r>
              <a:rPr lang="en-GB" dirty="0" smtClean="0"/>
              <a:t>: deficits </a:t>
            </a:r>
            <a:r>
              <a:rPr lang="en-GB" dirty="0"/>
              <a:t>in flexible thinking regarding interest, routines, perspectives and </a:t>
            </a:r>
            <a:r>
              <a:rPr lang="en-GB" dirty="0" smtClean="0"/>
              <a:t>rules.  May have difficulty coping </a:t>
            </a:r>
            <a:r>
              <a:rPr lang="en-GB" dirty="0"/>
              <a:t>with new, unfamiliar or unexpected situations.</a:t>
            </a:r>
          </a:p>
          <a:p>
            <a:pPr marL="0" indent="0">
              <a:buFont typeface="Arial" panose="020B0604020202020204" pitchFamily="34" charset="0"/>
              <a:buNone/>
            </a:pPr>
            <a:endParaRPr lang="en-GB" dirty="0"/>
          </a:p>
          <a:p>
            <a:pPr>
              <a:lnSpc>
                <a:spcPct val="110000"/>
              </a:lnSpc>
              <a:defRPr/>
            </a:pPr>
            <a:endParaRPr lang="en-GB" dirty="0"/>
          </a:p>
        </p:txBody>
      </p:sp>
    </p:spTree>
    <p:extLst>
      <p:ext uri="{BB962C8B-B14F-4D97-AF65-F5344CB8AC3E}">
        <p14:creationId xmlns:p14="http://schemas.microsoft.com/office/powerpoint/2010/main" val="2639332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99100" y="188640"/>
            <a:ext cx="8229600" cy="1080120"/>
          </a:xfrm>
        </p:spPr>
        <p:txBody>
          <a:bodyPr>
            <a:normAutofit/>
          </a:bodyPr>
          <a:lstStyle/>
          <a:p>
            <a:pPr eaLnBrk="1" hangingPunct="1"/>
            <a:r>
              <a:rPr lang="en-GB" altLang="en-US" dirty="0" smtClean="0"/>
              <a:t>Impaired Social Interaction</a:t>
            </a:r>
            <a:endParaRPr lang="en-US" altLang="en-US" dirty="0" smtClean="0"/>
          </a:p>
        </p:txBody>
      </p:sp>
      <p:sp>
        <p:nvSpPr>
          <p:cNvPr id="315395" name="Rectangle 3"/>
          <p:cNvSpPr>
            <a:spLocks noGrp="1" noChangeArrowheads="1"/>
          </p:cNvSpPr>
          <p:nvPr>
            <p:ph type="body" sz="half" idx="1"/>
          </p:nvPr>
        </p:nvSpPr>
        <p:spPr>
          <a:xfrm>
            <a:off x="323528" y="1412776"/>
            <a:ext cx="7858125" cy="4752528"/>
          </a:xfrm>
        </p:spPr>
        <p:txBody>
          <a:bodyPr>
            <a:noAutofit/>
          </a:bodyPr>
          <a:lstStyle/>
          <a:p>
            <a:pPr lvl="0"/>
            <a:r>
              <a:rPr lang="en-GB" altLang="en-US" dirty="0" smtClean="0"/>
              <a:t>Difficulty making and keeping friends. Often </a:t>
            </a:r>
            <a:r>
              <a:rPr lang="en-GB" altLang="en-US" dirty="0"/>
              <a:t>a solitary player/very </a:t>
            </a:r>
            <a:r>
              <a:rPr lang="en-GB" altLang="en-US" dirty="0" smtClean="0"/>
              <a:t>withdrawn</a:t>
            </a:r>
          </a:p>
          <a:p>
            <a:pPr marL="109728" lvl="0" indent="0">
              <a:buNone/>
            </a:pPr>
            <a:endParaRPr lang="en-GB" dirty="0"/>
          </a:p>
          <a:p>
            <a:pPr lvl="0"/>
            <a:r>
              <a:rPr lang="en-GB" dirty="0"/>
              <a:t>Simple social actions are often a complicated process (lining up, personal space, dialogue)</a:t>
            </a:r>
          </a:p>
          <a:p>
            <a:pPr marL="109728" lvl="0" indent="0">
              <a:buNone/>
            </a:pPr>
            <a:endParaRPr lang="en-GB" altLang="en-US" dirty="0" smtClean="0"/>
          </a:p>
          <a:p>
            <a:pPr eaLnBrk="1" hangingPunct="1"/>
            <a:r>
              <a:rPr lang="en-GB" altLang="en-US" dirty="0" smtClean="0"/>
              <a:t>Difficulty in understanding different social situations</a:t>
            </a:r>
            <a:endParaRPr lang="en-US" altLang="en-US" dirty="0" smtClean="0"/>
          </a:p>
        </p:txBody>
      </p:sp>
      <p:pic>
        <p:nvPicPr>
          <p:cNvPr id="45061" name="Picture 4" descr="Figure-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797152"/>
            <a:ext cx="1800200" cy="15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0"/>
          </p:nvPr>
        </p:nvSpPr>
        <p:spPr>
          <a:xfrm>
            <a:off x="2987675" y="6237288"/>
            <a:ext cx="4752677" cy="457200"/>
          </a:xfrm>
        </p:spPr>
        <p:txBody>
          <a:bodyPr/>
          <a:lstStyle/>
          <a:p>
            <a:pPr>
              <a:defRPr/>
            </a:pPr>
            <a:endParaRPr lang="en-GB" dirty="0" smtClean="0">
              <a:solidFill>
                <a:prstClr val="black"/>
              </a:solidFill>
            </a:endParaRPr>
          </a:p>
          <a:p>
            <a:pPr>
              <a:defRPr/>
            </a:pPr>
            <a:r>
              <a:rPr lang="en-GB" dirty="0" smtClean="0">
                <a:solidFill>
                  <a:prstClr val="black"/>
                </a:solidFill>
              </a:rPr>
              <a:t>Autism Advisory and Intervention Service</a:t>
            </a:r>
            <a:endParaRPr lang="en-GB" dirty="0">
              <a:solidFill>
                <a:prstClr val="black"/>
              </a:solidFill>
            </a:endParaRPr>
          </a:p>
        </p:txBody>
      </p:sp>
    </p:spTree>
    <p:extLst>
      <p:ext uri="{BB962C8B-B14F-4D97-AF65-F5344CB8AC3E}">
        <p14:creationId xmlns:p14="http://schemas.microsoft.com/office/powerpoint/2010/main" val="16212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99100" y="188640"/>
            <a:ext cx="8229600" cy="1371600"/>
          </a:xfrm>
        </p:spPr>
        <p:txBody>
          <a:bodyPr>
            <a:normAutofit/>
          </a:bodyPr>
          <a:lstStyle/>
          <a:p>
            <a:pPr eaLnBrk="1" hangingPunct="1"/>
            <a:r>
              <a:rPr lang="en-GB" altLang="en-US" dirty="0" smtClean="0"/>
              <a:t>Impaired Social Interaction</a:t>
            </a:r>
            <a:endParaRPr lang="en-US" altLang="en-US" dirty="0" smtClean="0"/>
          </a:p>
        </p:txBody>
      </p:sp>
      <p:sp>
        <p:nvSpPr>
          <p:cNvPr id="315395" name="Rectangle 3"/>
          <p:cNvSpPr>
            <a:spLocks noGrp="1" noChangeArrowheads="1"/>
          </p:cNvSpPr>
          <p:nvPr>
            <p:ph type="body" sz="half" idx="1"/>
          </p:nvPr>
        </p:nvSpPr>
        <p:spPr>
          <a:xfrm>
            <a:off x="395536" y="1484784"/>
            <a:ext cx="7858125" cy="4320480"/>
          </a:xfrm>
        </p:spPr>
        <p:txBody>
          <a:bodyPr>
            <a:normAutofit/>
          </a:bodyPr>
          <a:lstStyle/>
          <a:p>
            <a:pPr>
              <a:buNone/>
            </a:pPr>
            <a:endParaRPr lang="en-GB" altLang="en-US" sz="2400" dirty="0"/>
          </a:p>
          <a:p>
            <a:r>
              <a:rPr lang="en-GB" altLang="en-US" dirty="0"/>
              <a:t>Find it difficult to understand the thoughts and  feelings of </a:t>
            </a:r>
            <a:r>
              <a:rPr lang="en-GB" altLang="en-US" dirty="0" smtClean="0"/>
              <a:t>others (Theory of Mind)</a:t>
            </a:r>
          </a:p>
          <a:p>
            <a:endParaRPr lang="en-GB" altLang="en-US" dirty="0" smtClean="0"/>
          </a:p>
          <a:p>
            <a:r>
              <a:rPr lang="en-GB" altLang="en-US" dirty="0" smtClean="0"/>
              <a:t>May </a:t>
            </a:r>
            <a:r>
              <a:rPr lang="en-GB" altLang="en-US" dirty="0"/>
              <a:t>not cope in a group</a:t>
            </a:r>
          </a:p>
          <a:p>
            <a:pPr marL="109728" indent="0">
              <a:buNone/>
            </a:pPr>
            <a:endParaRPr lang="en-GB" altLang="en-US" dirty="0"/>
          </a:p>
          <a:p>
            <a:pPr lvl="0"/>
            <a:r>
              <a:rPr lang="en-GB" dirty="0"/>
              <a:t>Difficulty with sharing or taking turns</a:t>
            </a:r>
          </a:p>
          <a:p>
            <a:pPr marL="109728" lvl="0" indent="0">
              <a:buNone/>
            </a:pPr>
            <a:endParaRPr lang="en-GB" dirty="0"/>
          </a:p>
          <a:p>
            <a:pPr marL="109728" indent="0">
              <a:buNone/>
            </a:pPr>
            <a:endParaRPr lang="en-GB" altLang="en-US" sz="5700" dirty="0"/>
          </a:p>
          <a:p>
            <a:endParaRPr lang="en-GB" altLang="en-US" sz="5700" dirty="0"/>
          </a:p>
          <a:p>
            <a:endParaRPr lang="en-US" altLang="en-US" sz="5700" dirty="0" smtClean="0"/>
          </a:p>
        </p:txBody>
      </p:sp>
      <p:sp>
        <p:nvSpPr>
          <p:cNvPr id="5" name="Footer Placeholder 1"/>
          <p:cNvSpPr>
            <a:spLocks noGrp="1"/>
          </p:cNvSpPr>
          <p:nvPr>
            <p:ph type="ftr" sz="quarter" idx="10"/>
          </p:nvPr>
        </p:nvSpPr>
        <p:spPr>
          <a:xfrm>
            <a:off x="2987675" y="6237288"/>
            <a:ext cx="4752677" cy="457200"/>
          </a:xfrm>
        </p:spPr>
        <p:txBody>
          <a:bodyPr/>
          <a:lstStyle/>
          <a:p>
            <a:pPr>
              <a:defRPr/>
            </a:pPr>
            <a:endParaRPr lang="en-GB" dirty="0" smtClean="0"/>
          </a:p>
          <a:p>
            <a:pPr>
              <a:defRPr/>
            </a:pPr>
            <a:r>
              <a:rPr lang="en-GB" dirty="0" smtClean="0"/>
              <a:t>Autism Advisory and Intervention Service</a:t>
            </a:r>
            <a:endParaRPr lang="en-GB" dirty="0"/>
          </a:p>
        </p:txBody>
      </p:sp>
    </p:spTree>
    <p:extLst>
      <p:ext uri="{BB962C8B-B14F-4D97-AF65-F5344CB8AC3E}">
        <p14:creationId xmlns:p14="http://schemas.microsoft.com/office/powerpoint/2010/main" val="300258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ltLang="en-US" dirty="0"/>
              <a:t>Varying expressive language abilities </a:t>
            </a:r>
          </a:p>
          <a:p>
            <a:endParaRPr lang="en-GB" altLang="en-US" dirty="0"/>
          </a:p>
          <a:p>
            <a:r>
              <a:rPr lang="en-GB" altLang="en-US" dirty="0"/>
              <a:t>Varying </a:t>
            </a:r>
            <a:r>
              <a:rPr lang="en-US" altLang="en-US" dirty="0"/>
              <a:t>receptive language abilities</a:t>
            </a:r>
          </a:p>
          <a:p>
            <a:endParaRPr lang="en-US" altLang="en-US" dirty="0"/>
          </a:p>
          <a:p>
            <a:r>
              <a:rPr lang="en-US" altLang="en-US" dirty="0"/>
              <a:t>Delayed and/or immediate echolalia</a:t>
            </a:r>
            <a:endParaRPr lang="en-GB" altLang="en-US" dirty="0"/>
          </a:p>
          <a:p>
            <a:endParaRPr lang="en-GB" dirty="0"/>
          </a:p>
        </p:txBody>
      </p:sp>
      <p:sp>
        <p:nvSpPr>
          <p:cNvPr id="3" name="Title 2"/>
          <p:cNvSpPr>
            <a:spLocks noGrp="1"/>
          </p:cNvSpPr>
          <p:nvPr>
            <p:ph type="title"/>
          </p:nvPr>
        </p:nvSpPr>
        <p:spPr/>
        <p:txBody>
          <a:bodyPr/>
          <a:lstStyle/>
          <a:p>
            <a:r>
              <a:rPr lang="en-GB" dirty="0"/>
              <a:t>Impaired Social Communication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52925"/>
            <a:ext cx="2730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250035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a:t>Unusual voice characteristics e.g. volume, tone, accent </a:t>
            </a:r>
          </a:p>
          <a:p>
            <a:pPr>
              <a:defRPr/>
            </a:pPr>
            <a:r>
              <a:rPr lang="en-GB" dirty="0"/>
              <a:t>Difficulty with social aspects of </a:t>
            </a:r>
            <a:r>
              <a:rPr lang="en-GB" dirty="0" smtClean="0"/>
              <a:t>language</a:t>
            </a:r>
            <a:endParaRPr lang="en-GB" dirty="0"/>
          </a:p>
          <a:p>
            <a:pPr lvl="0">
              <a:defRPr/>
            </a:pPr>
            <a:r>
              <a:rPr lang="en-GB" dirty="0"/>
              <a:t>Manipulates conversation to topic of interest</a:t>
            </a:r>
          </a:p>
          <a:p>
            <a:pPr marL="109728" indent="0">
              <a:buNone/>
            </a:pPr>
            <a:endParaRPr lang="en-GB" dirty="0"/>
          </a:p>
        </p:txBody>
      </p:sp>
      <p:sp>
        <p:nvSpPr>
          <p:cNvPr id="3" name="Title 2"/>
          <p:cNvSpPr>
            <a:spLocks noGrp="1"/>
          </p:cNvSpPr>
          <p:nvPr>
            <p:ph type="title"/>
          </p:nvPr>
        </p:nvSpPr>
        <p:spPr/>
        <p:txBody>
          <a:bodyPr/>
          <a:lstStyle/>
          <a:p>
            <a:r>
              <a:rPr lang="en-GB" dirty="0"/>
              <a:t>Impaired Social Communication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73016"/>
            <a:ext cx="38893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58922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GB" altLang="en-US" dirty="0"/>
              <a:t>May not read or understand facial expression, gesture, body language or vocal intonation</a:t>
            </a:r>
          </a:p>
          <a:p>
            <a:pPr marL="109728" indent="0">
              <a:lnSpc>
                <a:spcPct val="90000"/>
              </a:lnSpc>
              <a:buNone/>
            </a:pPr>
            <a:endParaRPr lang="en-GB" altLang="en-US" dirty="0"/>
          </a:p>
          <a:p>
            <a:pPr>
              <a:lnSpc>
                <a:spcPct val="90000"/>
              </a:lnSpc>
            </a:pPr>
            <a:r>
              <a:rPr lang="en-GB" altLang="en-US" dirty="0"/>
              <a:t>Literal interpretation of language (idioms, sarcasm)</a:t>
            </a:r>
          </a:p>
          <a:p>
            <a:endParaRPr lang="en-GB" dirty="0"/>
          </a:p>
        </p:txBody>
      </p:sp>
      <p:sp>
        <p:nvSpPr>
          <p:cNvPr id="3" name="Title 2"/>
          <p:cNvSpPr>
            <a:spLocks noGrp="1"/>
          </p:cNvSpPr>
          <p:nvPr>
            <p:ph type="title"/>
          </p:nvPr>
        </p:nvSpPr>
        <p:spPr/>
        <p:txBody>
          <a:bodyPr/>
          <a:lstStyle/>
          <a:p>
            <a:r>
              <a:rPr lang="en-GB" dirty="0"/>
              <a:t>Impaired Social Communication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389313"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dirty="0" smtClean="0"/>
          </a:p>
          <a:p>
            <a:pPr>
              <a:defRPr/>
            </a:pPr>
            <a:r>
              <a:rPr lang="en-GB" dirty="0" smtClean="0"/>
              <a:t>Autism Advisory and Intervention Service</a:t>
            </a:r>
            <a:endParaRPr lang="en-GB" dirty="0"/>
          </a:p>
        </p:txBody>
      </p:sp>
    </p:spTree>
    <p:extLst>
      <p:ext uri="{BB962C8B-B14F-4D97-AF65-F5344CB8AC3E}">
        <p14:creationId xmlns:p14="http://schemas.microsoft.com/office/powerpoint/2010/main" val="4042417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Profile Page</a:t>
            </a:r>
          </a:p>
          <a:p>
            <a:pPr lvl="1"/>
            <a:r>
              <a:rPr lang="en-GB" sz="2700" dirty="0" smtClean="0"/>
              <a:t>Name</a:t>
            </a:r>
            <a:r>
              <a:rPr lang="en-GB" sz="2700" dirty="0"/>
              <a:t>: Alex Plank</a:t>
            </a:r>
          </a:p>
          <a:p>
            <a:pPr lvl="1"/>
            <a:r>
              <a:rPr lang="en-GB" sz="2700" dirty="0" smtClean="0"/>
              <a:t>Age</a:t>
            </a:r>
            <a:r>
              <a:rPr lang="en-GB" sz="2700" dirty="0"/>
              <a:t>: </a:t>
            </a:r>
            <a:r>
              <a:rPr lang="en-GB" sz="2700" dirty="0" smtClean="0"/>
              <a:t>14</a:t>
            </a:r>
          </a:p>
          <a:p>
            <a:pPr lvl="1"/>
            <a:r>
              <a:rPr lang="en-GB" sz="2700" dirty="0" smtClean="0"/>
              <a:t>Height</a:t>
            </a:r>
            <a:r>
              <a:rPr lang="en-GB" sz="2700" dirty="0"/>
              <a:t>: 5 feet 7 inches </a:t>
            </a:r>
            <a:endParaRPr lang="en-GB" sz="2700" dirty="0" smtClean="0"/>
          </a:p>
          <a:p>
            <a:pPr lvl="1"/>
            <a:r>
              <a:rPr lang="en-GB" sz="2700" dirty="0" smtClean="0"/>
              <a:t>Eyes</a:t>
            </a:r>
            <a:r>
              <a:rPr lang="en-GB" sz="2700" dirty="0"/>
              <a:t>: blue </a:t>
            </a:r>
            <a:endParaRPr lang="en-GB" sz="2700" dirty="0" smtClean="0"/>
          </a:p>
          <a:p>
            <a:pPr lvl="1"/>
            <a:r>
              <a:rPr lang="en-GB" sz="2700" dirty="0" smtClean="0"/>
              <a:t>Hair</a:t>
            </a:r>
            <a:r>
              <a:rPr lang="en-GB" sz="2700" dirty="0"/>
              <a:t>: blonde </a:t>
            </a:r>
            <a:endParaRPr lang="en-GB" sz="2700" dirty="0" smtClean="0"/>
          </a:p>
          <a:p>
            <a:pPr lvl="1"/>
            <a:r>
              <a:rPr lang="en-GB" sz="2700" dirty="0" smtClean="0"/>
              <a:t>Build</a:t>
            </a:r>
            <a:r>
              <a:rPr lang="en-GB" sz="2700" dirty="0"/>
              <a:t>: athletic</a:t>
            </a:r>
          </a:p>
          <a:p>
            <a:endParaRPr lang="en-GB" dirty="0"/>
          </a:p>
        </p:txBody>
      </p:sp>
      <p:sp>
        <p:nvSpPr>
          <p:cNvPr id="3" name="Title 2"/>
          <p:cNvSpPr>
            <a:spLocks noGrp="1"/>
          </p:cNvSpPr>
          <p:nvPr>
            <p:ph type="title"/>
          </p:nvPr>
        </p:nvSpPr>
        <p:spPr/>
        <p:txBody>
          <a:bodyPr>
            <a:normAutofit fontScale="90000"/>
          </a:bodyPr>
          <a:lstStyle/>
          <a:p>
            <a:r>
              <a:rPr lang="en-GB" dirty="0"/>
              <a:t>ASD Website - </a:t>
            </a:r>
            <a:r>
              <a:rPr lang="en-GB" dirty="0" smtClean="0"/>
              <a:t>www.wrongplanet.net</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772816"/>
            <a:ext cx="27622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276961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rgbClr val="FF0000"/>
                </a:solidFill>
              </a:rPr>
              <a:t>Four things I can't live without: </a:t>
            </a:r>
            <a:r>
              <a:rPr lang="en-GB" dirty="0"/>
              <a:t>breathing, eating, sleeping, exercise </a:t>
            </a:r>
          </a:p>
          <a:p>
            <a:endParaRPr lang="en-GB" dirty="0"/>
          </a:p>
          <a:p>
            <a:r>
              <a:rPr lang="en-GB" dirty="0">
                <a:solidFill>
                  <a:srgbClr val="FF0000"/>
                </a:solidFill>
              </a:rPr>
              <a:t>Ideal match: </a:t>
            </a:r>
            <a:r>
              <a:rPr lang="en-GB" dirty="0"/>
              <a:t>one that lights up right away, without needing to strike it again. (Obviously wooden, not paper ones that come in those cheap matchbooks you get from Chinese restaurants) </a:t>
            </a:r>
          </a:p>
          <a:p>
            <a:endParaRPr lang="en-GB" dirty="0"/>
          </a:p>
          <a:p>
            <a:r>
              <a:rPr lang="en-GB" dirty="0">
                <a:solidFill>
                  <a:srgbClr val="FF0000"/>
                </a:solidFill>
              </a:rPr>
              <a:t>Perfect first date: </a:t>
            </a:r>
            <a:r>
              <a:rPr lang="en-GB" dirty="0"/>
              <a:t>January 1st </a:t>
            </a:r>
          </a:p>
          <a:p>
            <a:endParaRPr lang="en-GB" dirty="0"/>
          </a:p>
        </p:txBody>
      </p:sp>
      <p:sp>
        <p:nvSpPr>
          <p:cNvPr id="3" name="Title 2"/>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196820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Difficulty with </a:t>
            </a:r>
            <a:r>
              <a:rPr lang="en-GB" dirty="0" smtClean="0"/>
              <a:t>Change</a:t>
            </a:r>
          </a:p>
          <a:p>
            <a:pPr lvl="1"/>
            <a:r>
              <a:rPr lang="en-GB" dirty="0"/>
              <a:t>We have a substitute teacher today. I hate substitutes because they never know what to do. At 9 o’clock she told us to get out our maths books. Everyone knows that 9 o’clock is spelling time so I refused to get out my maths book.</a:t>
            </a:r>
          </a:p>
          <a:p>
            <a:pPr lvl="2"/>
            <a:r>
              <a:rPr lang="en-GB" dirty="0"/>
              <a:t>This is Autism.</a:t>
            </a:r>
          </a:p>
          <a:p>
            <a:endParaRPr lang="en-GB" dirty="0"/>
          </a:p>
          <a:p>
            <a:endParaRPr lang="en-GB" dirty="0"/>
          </a:p>
        </p:txBody>
      </p:sp>
      <p:sp>
        <p:nvSpPr>
          <p:cNvPr id="3" name="Title 2"/>
          <p:cNvSpPr>
            <a:spLocks noGrp="1"/>
          </p:cNvSpPr>
          <p:nvPr>
            <p:ph type="title"/>
          </p:nvPr>
        </p:nvSpPr>
        <p:spPr/>
        <p:txBody>
          <a:bodyPr/>
          <a:lstStyle/>
          <a:p>
            <a:r>
              <a:rPr lang="en-GB" dirty="0"/>
              <a:t>Impairment of Social Imagination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01008"/>
            <a:ext cx="3097138" cy="288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294348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GB" altLang="en-US" dirty="0"/>
              <a:t>Difficulty with sequencing, organisation, cause </a:t>
            </a:r>
          </a:p>
          <a:p>
            <a:pPr marL="0" indent="0">
              <a:lnSpc>
                <a:spcPct val="90000"/>
              </a:lnSpc>
              <a:buNone/>
              <a:defRPr/>
            </a:pPr>
            <a:r>
              <a:rPr lang="en-GB" altLang="en-US" dirty="0"/>
              <a:t>    and effect (Executive Functioning</a:t>
            </a:r>
            <a:r>
              <a:rPr lang="en-GB" altLang="en-US" dirty="0" smtClean="0"/>
              <a:t>)</a:t>
            </a:r>
            <a:endParaRPr lang="en-GB" altLang="en-US" dirty="0"/>
          </a:p>
          <a:p>
            <a:pPr>
              <a:lnSpc>
                <a:spcPct val="90000"/>
              </a:lnSpc>
              <a:defRPr/>
            </a:pPr>
            <a:r>
              <a:rPr lang="en-GB" altLang="en-US" dirty="0"/>
              <a:t>May have difficulty playing ‘let’s pretend’ </a:t>
            </a:r>
            <a:r>
              <a:rPr lang="en-GB" altLang="en-US" dirty="0" smtClean="0"/>
              <a:t>games</a:t>
            </a:r>
            <a:endParaRPr lang="en-GB" altLang="en-US" dirty="0"/>
          </a:p>
          <a:p>
            <a:pPr>
              <a:lnSpc>
                <a:spcPct val="90000"/>
              </a:lnSpc>
              <a:defRPr/>
            </a:pPr>
            <a:r>
              <a:rPr lang="en-GB" altLang="en-US" dirty="0"/>
              <a:t>May display unusual mannerisms/vocalisations</a:t>
            </a:r>
          </a:p>
          <a:p>
            <a:endParaRPr lang="en-GB" dirty="0"/>
          </a:p>
        </p:txBody>
      </p:sp>
      <p:sp>
        <p:nvSpPr>
          <p:cNvPr id="3" name="Title 2"/>
          <p:cNvSpPr>
            <a:spLocks noGrp="1"/>
          </p:cNvSpPr>
          <p:nvPr>
            <p:ph type="title"/>
          </p:nvPr>
        </p:nvSpPr>
        <p:spPr/>
        <p:txBody>
          <a:bodyPr/>
          <a:lstStyle/>
          <a:p>
            <a:r>
              <a:rPr lang="en-GB" dirty="0"/>
              <a:t>Impairment of Social Imagination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01008"/>
            <a:ext cx="2800399" cy="28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232950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274637"/>
            <a:ext cx="8075296" cy="1143000"/>
          </a:xfrm>
        </p:spPr>
        <p:txBody>
          <a:bodyPr/>
          <a:lstStyle/>
          <a:p>
            <a:r>
              <a:rPr lang="en-GB" dirty="0" smtClean="0"/>
              <a:t>Fact or Myth?</a:t>
            </a:r>
            <a:endParaRPr lang="en-GB" dirty="0"/>
          </a:p>
        </p:txBody>
      </p:sp>
      <p:graphicFrame>
        <p:nvGraphicFramePr>
          <p:cNvPr id="5" name="Diagram 4"/>
          <p:cNvGraphicFramePr/>
          <p:nvPr>
            <p:extLst>
              <p:ext uri="{D42A27DB-BD31-4B8C-83A1-F6EECF244321}">
                <p14:modId xmlns:p14="http://schemas.microsoft.com/office/powerpoint/2010/main" val="300937952"/>
              </p:ext>
            </p:extLst>
          </p:nvPr>
        </p:nvGraphicFramePr>
        <p:xfrm>
          <a:off x="918012" y="1196752"/>
          <a:ext cx="755282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080" y="4509120"/>
            <a:ext cx="3545136" cy="1907885"/>
          </a:xfrm>
          <a:prstGeom prst="rect">
            <a:avLst/>
          </a:prstGeom>
        </p:spPr>
      </p:pic>
    </p:spTree>
    <p:extLst>
      <p:ext uri="{BB962C8B-B14F-4D97-AF65-F5344CB8AC3E}">
        <p14:creationId xmlns:p14="http://schemas.microsoft.com/office/powerpoint/2010/main" val="168600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defRPr/>
            </a:pPr>
            <a:r>
              <a:rPr lang="en-GB" dirty="0"/>
              <a:t>Repetitive / restricted behaviour </a:t>
            </a:r>
            <a:endParaRPr lang="en-GB" altLang="en-US" dirty="0">
              <a:solidFill>
                <a:srgbClr val="000000"/>
              </a:solidFill>
            </a:endParaRPr>
          </a:p>
          <a:p>
            <a:pPr>
              <a:lnSpc>
                <a:spcPct val="80000"/>
              </a:lnSpc>
              <a:defRPr/>
            </a:pPr>
            <a:r>
              <a:rPr lang="en-GB" dirty="0"/>
              <a:t>Limited range of imaginative activities i.e. special interests and </a:t>
            </a:r>
            <a:r>
              <a:rPr lang="en-GB" dirty="0" smtClean="0"/>
              <a:t>obsessions</a:t>
            </a:r>
            <a:endParaRPr lang="en-GB" dirty="0"/>
          </a:p>
          <a:p>
            <a:pPr>
              <a:lnSpc>
                <a:spcPct val="80000"/>
              </a:lnSpc>
              <a:defRPr/>
            </a:pPr>
            <a:r>
              <a:rPr lang="en-GB" dirty="0"/>
              <a:t>Difficulty in creative writing tasks – may need concrete or real-life </a:t>
            </a:r>
            <a:r>
              <a:rPr lang="en-GB" dirty="0" smtClean="0"/>
              <a:t>examples</a:t>
            </a:r>
            <a:endParaRPr lang="en-GB" dirty="0"/>
          </a:p>
          <a:p>
            <a:pPr>
              <a:lnSpc>
                <a:spcPct val="80000"/>
              </a:lnSpc>
              <a:defRPr/>
            </a:pPr>
            <a:r>
              <a:rPr lang="en-GB" dirty="0"/>
              <a:t>Focus on irrelevant information without seeing the ‘big picture’ (Central Coherence Theory)</a:t>
            </a:r>
          </a:p>
          <a:p>
            <a:endParaRPr lang="en-GB" dirty="0"/>
          </a:p>
        </p:txBody>
      </p:sp>
      <p:sp>
        <p:nvSpPr>
          <p:cNvPr id="3" name="Title 2"/>
          <p:cNvSpPr>
            <a:spLocks noGrp="1"/>
          </p:cNvSpPr>
          <p:nvPr>
            <p:ph type="title"/>
          </p:nvPr>
        </p:nvSpPr>
        <p:spPr/>
        <p:txBody>
          <a:bodyPr/>
          <a:lstStyle/>
          <a:p>
            <a:r>
              <a:rPr lang="en-GB" dirty="0"/>
              <a:t>Impairment of Social Imagination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64294"/>
            <a:ext cx="2452737" cy="199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178234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9634" y="1416255"/>
            <a:ext cx="4752528" cy="4464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dirty="0" smtClean="0"/>
              <a:t>Sensory</a:t>
            </a:r>
            <a:endParaRPr lang="en-GB" dirty="0"/>
          </a:p>
        </p:txBody>
      </p:sp>
      <p:grpSp>
        <p:nvGrpSpPr>
          <p:cNvPr id="4" name="Group 3"/>
          <p:cNvGrpSpPr/>
          <p:nvPr/>
        </p:nvGrpSpPr>
        <p:grpSpPr>
          <a:xfrm>
            <a:off x="1151384" y="2063384"/>
            <a:ext cx="7992616" cy="3547041"/>
            <a:chOff x="931218" y="2060575"/>
            <a:chExt cx="7992616" cy="3547041"/>
          </a:xfrm>
        </p:grpSpPr>
        <p:sp>
          <p:nvSpPr>
            <p:cNvPr id="5" name="AutoShape 14"/>
            <p:cNvSpPr>
              <a:spLocks noChangeArrowheads="1"/>
            </p:cNvSpPr>
            <p:nvPr/>
          </p:nvSpPr>
          <p:spPr bwMode="auto">
            <a:xfrm>
              <a:off x="2771775" y="2565400"/>
              <a:ext cx="3001963" cy="2160588"/>
            </a:xfrm>
            <a:prstGeom prst="triangle">
              <a:avLst>
                <a:gd name="adj" fmla="val 50000"/>
              </a:avLst>
            </a:prstGeom>
            <a:solidFill>
              <a:schemeClr val="bg2">
                <a:lumMod val="50000"/>
              </a:schemeClr>
            </a:solidFill>
            <a:ln w="9525">
              <a:solidFill>
                <a:schemeClr val="tx1"/>
              </a:solidFill>
              <a:miter lim="800000"/>
              <a:headEnd/>
              <a:tailEnd/>
            </a:ln>
          </p:spPr>
          <p:txBody>
            <a:bodyPr wrap="none" anchor="ct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endParaRPr lang="en-GB" altLang="en-US" sz="1800">
                <a:latin typeface="Comic Sans MS" pitchFamily="66" charset="0"/>
              </a:endParaRPr>
            </a:p>
          </p:txBody>
        </p:sp>
        <p:sp>
          <p:nvSpPr>
            <p:cNvPr id="6" name="Text Box 15"/>
            <p:cNvSpPr txBox="1">
              <a:spLocks noChangeArrowheads="1"/>
            </p:cNvSpPr>
            <p:nvPr/>
          </p:nvSpPr>
          <p:spPr bwMode="auto">
            <a:xfrm>
              <a:off x="3264644" y="3645694"/>
              <a:ext cx="201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a:latin typeface="+mn-lt"/>
                </a:rPr>
                <a:t>Triad </a:t>
              </a:r>
              <a:r>
                <a:rPr lang="en-GB" altLang="en-US" sz="2400" dirty="0" smtClean="0">
                  <a:latin typeface="+mn-lt"/>
                </a:rPr>
                <a:t>of </a:t>
              </a:r>
              <a:r>
                <a:rPr lang="en-GB" altLang="en-US" sz="2400" dirty="0">
                  <a:latin typeface="+mn-lt"/>
                </a:rPr>
                <a:t>Impairments</a:t>
              </a:r>
              <a:endParaRPr lang="en-US" altLang="en-US" sz="2400" dirty="0">
                <a:latin typeface="+mn-lt"/>
              </a:endParaRPr>
            </a:p>
          </p:txBody>
        </p:sp>
        <p:sp>
          <p:nvSpPr>
            <p:cNvPr id="7" name="Text Box 16"/>
            <p:cNvSpPr txBox="1">
              <a:spLocks noChangeArrowheads="1"/>
            </p:cNvSpPr>
            <p:nvPr/>
          </p:nvSpPr>
          <p:spPr bwMode="auto">
            <a:xfrm>
              <a:off x="3151380" y="2060575"/>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a:solidFill>
                    <a:srgbClr val="000000"/>
                  </a:solidFill>
                  <a:latin typeface="+mn-lt"/>
                </a:rPr>
                <a:t>Social Interaction</a:t>
              </a:r>
              <a:endParaRPr lang="en-US" altLang="en-US" sz="2400" dirty="0">
                <a:solidFill>
                  <a:srgbClr val="000000"/>
                </a:solidFill>
                <a:latin typeface="+mn-lt"/>
              </a:endParaRPr>
            </a:p>
          </p:txBody>
        </p:sp>
        <p:sp>
          <p:nvSpPr>
            <p:cNvPr id="8" name="Text Box 17"/>
            <p:cNvSpPr txBox="1">
              <a:spLocks noChangeArrowheads="1"/>
            </p:cNvSpPr>
            <p:nvPr/>
          </p:nvSpPr>
          <p:spPr bwMode="auto">
            <a:xfrm>
              <a:off x="5899770" y="4776619"/>
              <a:ext cx="3024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smtClean="0">
                  <a:latin typeface="+mn-lt"/>
                </a:rPr>
                <a:t>Social Imagination &amp; Rigidity of  Thought</a:t>
              </a:r>
              <a:endParaRPr lang="en-US" altLang="en-US" sz="2400" dirty="0">
                <a:latin typeface="+mn-lt"/>
              </a:endParaRPr>
            </a:p>
          </p:txBody>
        </p:sp>
        <p:sp>
          <p:nvSpPr>
            <p:cNvPr id="9" name="Text Box 18"/>
            <p:cNvSpPr txBox="1">
              <a:spLocks noChangeArrowheads="1"/>
            </p:cNvSpPr>
            <p:nvPr/>
          </p:nvSpPr>
          <p:spPr bwMode="auto">
            <a:xfrm>
              <a:off x="931218" y="4776619"/>
              <a:ext cx="2303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50000"/>
                </a:spcBef>
                <a:buFontTx/>
                <a:buNone/>
              </a:pPr>
              <a:r>
                <a:rPr lang="en-GB" altLang="en-US" sz="2400" dirty="0" smtClean="0">
                  <a:latin typeface="+mn-lt"/>
                </a:rPr>
                <a:t>Social Communication</a:t>
              </a:r>
              <a:endParaRPr lang="en-US" altLang="en-US" sz="2400" dirty="0">
                <a:latin typeface="+mn-lt"/>
              </a:endParaRPr>
            </a:p>
          </p:txBody>
        </p:sp>
      </p:grpSp>
      <p:sp>
        <p:nvSpPr>
          <p:cNvPr id="11" name="Footer Placeholder 10"/>
          <p:cNvSpPr>
            <a:spLocks noGrp="1"/>
          </p:cNvSpPr>
          <p:nvPr>
            <p:ph type="ftr" sz="quarter" idx="4294967295"/>
          </p:nvPr>
        </p:nvSpPr>
        <p:spPr>
          <a:xfrm>
            <a:off x="2956199" y="6093296"/>
            <a:ext cx="4752677" cy="457200"/>
          </a:xfrm>
          <a:prstGeom prst="rect">
            <a:avLst/>
          </a:prstGeom>
        </p:spPr>
        <p:txBody>
          <a:bodyPr/>
          <a:lstStyle/>
          <a:p>
            <a:pPr>
              <a:defRPr/>
            </a:pPr>
            <a:endParaRPr lang="en-GB" dirty="0" smtClean="0"/>
          </a:p>
          <a:p>
            <a:pPr>
              <a:defRPr/>
            </a:pPr>
            <a:r>
              <a:rPr lang="en-GB" dirty="0" smtClean="0"/>
              <a:t>Autism Advisory and Intervention Service</a:t>
            </a:r>
            <a:endParaRPr lang="en-GB" dirty="0"/>
          </a:p>
        </p:txBody>
      </p:sp>
      <p:sp>
        <p:nvSpPr>
          <p:cNvPr id="12" name="TextBox 11"/>
          <p:cNvSpPr txBox="1"/>
          <p:nvPr/>
        </p:nvSpPr>
        <p:spPr>
          <a:xfrm>
            <a:off x="6119936" y="1416255"/>
            <a:ext cx="3180166" cy="507831"/>
          </a:xfrm>
          <a:prstGeom prst="rect">
            <a:avLst/>
          </a:prstGeom>
          <a:noFill/>
        </p:spPr>
        <p:txBody>
          <a:bodyPr wrap="square" rtlCol="0">
            <a:spAutoFit/>
          </a:bodyPr>
          <a:lstStyle/>
          <a:p>
            <a:pPr algn="ctr"/>
            <a:r>
              <a:rPr lang="en-GB" sz="2700" b="1" dirty="0" smtClean="0">
                <a:solidFill>
                  <a:srgbClr val="FF0000"/>
                </a:solidFill>
              </a:rPr>
              <a:t>Sensory</a:t>
            </a:r>
            <a:endParaRPr lang="en-GB" sz="2700" b="1" dirty="0">
              <a:solidFill>
                <a:srgbClr val="FF0000"/>
              </a:solidFill>
            </a:endParaRPr>
          </a:p>
        </p:txBody>
      </p:sp>
      <p:cxnSp>
        <p:nvCxnSpPr>
          <p:cNvPr id="16" name="Straight Arrow Connector 15"/>
          <p:cNvCxnSpPr/>
          <p:nvPr/>
        </p:nvCxnSpPr>
        <p:spPr>
          <a:xfrm flipH="1">
            <a:off x="5868144" y="1704583"/>
            <a:ext cx="1296144" cy="14024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24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endParaRPr lang="en-GB" altLang="en-US" dirty="0"/>
          </a:p>
          <a:p>
            <a:pPr marL="109728" indent="0" algn="ctr">
              <a:buNone/>
              <a:defRPr/>
            </a:pPr>
            <a:r>
              <a:rPr lang="en-GB" altLang="en-US" dirty="0">
                <a:solidFill>
                  <a:srgbClr val="FF0000"/>
                </a:solidFill>
              </a:rPr>
              <a:t>Hypersensitivity</a:t>
            </a:r>
            <a:r>
              <a:rPr lang="en-GB" altLang="en-US" dirty="0">
                <a:solidFill>
                  <a:srgbClr val="0070C0"/>
                </a:solidFill>
              </a:rPr>
              <a:t> </a:t>
            </a:r>
            <a:r>
              <a:rPr lang="en-GB" altLang="en-US" dirty="0"/>
              <a:t>and/or</a:t>
            </a:r>
            <a:r>
              <a:rPr lang="en-GB" altLang="en-US" dirty="0">
                <a:solidFill>
                  <a:srgbClr val="0070C0"/>
                </a:solidFill>
              </a:rPr>
              <a:t> hyposensitivity</a:t>
            </a:r>
          </a:p>
          <a:p>
            <a:pPr lvl="1">
              <a:lnSpc>
                <a:spcPct val="110000"/>
              </a:lnSpc>
            </a:pPr>
            <a:r>
              <a:rPr lang="en-GB" altLang="en-US" dirty="0"/>
              <a:t>Visual - Sight</a:t>
            </a:r>
          </a:p>
          <a:p>
            <a:pPr lvl="1">
              <a:lnSpc>
                <a:spcPct val="110000"/>
              </a:lnSpc>
            </a:pPr>
            <a:r>
              <a:rPr lang="en-GB" altLang="en-US" dirty="0"/>
              <a:t>Auditory - Hearing</a:t>
            </a:r>
          </a:p>
          <a:p>
            <a:pPr lvl="1">
              <a:lnSpc>
                <a:spcPct val="110000"/>
              </a:lnSpc>
            </a:pPr>
            <a:r>
              <a:rPr lang="en-GB" altLang="en-US" dirty="0"/>
              <a:t>Gustatory - Taste</a:t>
            </a:r>
          </a:p>
          <a:p>
            <a:pPr lvl="1">
              <a:lnSpc>
                <a:spcPct val="110000"/>
              </a:lnSpc>
            </a:pPr>
            <a:r>
              <a:rPr lang="en-GB" altLang="en-US" dirty="0"/>
              <a:t>Olfactory - Smell</a:t>
            </a:r>
          </a:p>
          <a:p>
            <a:pPr lvl="1">
              <a:lnSpc>
                <a:spcPct val="110000"/>
              </a:lnSpc>
            </a:pPr>
            <a:r>
              <a:rPr lang="en-GB" altLang="en-US" dirty="0"/>
              <a:t>Tactile - Touch </a:t>
            </a:r>
          </a:p>
          <a:p>
            <a:pPr lvl="1">
              <a:lnSpc>
                <a:spcPct val="110000"/>
              </a:lnSpc>
            </a:pPr>
            <a:r>
              <a:rPr lang="en-GB" altLang="en-US" dirty="0"/>
              <a:t>Vestibular - Movement, balance and gravity</a:t>
            </a:r>
          </a:p>
          <a:p>
            <a:pPr lvl="1">
              <a:lnSpc>
                <a:spcPct val="110000"/>
              </a:lnSpc>
            </a:pPr>
            <a:r>
              <a:rPr lang="en-GB" altLang="en-US" dirty="0"/>
              <a:t>Proprioception</a:t>
            </a:r>
            <a:r>
              <a:rPr lang="en-US" altLang="en-US" dirty="0"/>
              <a:t> - </a:t>
            </a:r>
            <a:r>
              <a:rPr lang="en-GB" altLang="en-US" dirty="0"/>
              <a:t>Body position</a:t>
            </a:r>
            <a:endParaRPr lang="en-US" altLang="en-US" dirty="0"/>
          </a:p>
          <a:p>
            <a:pPr lvl="1"/>
            <a:r>
              <a:rPr lang="en-GB" dirty="0"/>
              <a:t>Interception - The feelings inside </a:t>
            </a:r>
          </a:p>
          <a:p>
            <a:endParaRPr lang="en-GB" dirty="0"/>
          </a:p>
        </p:txBody>
      </p:sp>
      <p:sp>
        <p:nvSpPr>
          <p:cNvPr id="3" name="Title 2"/>
          <p:cNvSpPr>
            <a:spLocks noGrp="1"/>
          </p:cNvSpPr>
          <p:nvPr>
            <p:ph type="title"/>
          </p:nvPr>
        </p:nvSpPr>
        <p:spPr/>
        <p:txBody>
          <a:bodyPr/>
          <a:lstStyle/>
          <a:p>
            <a:r>
              <a:rPr lang="en-GB" dirty="0" smtClean="0"/>
              <a:t>Sensory Sensitivities</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578100"/>
            <a:ext cx="240823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552700"/>
            <a:ext cx="237807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4294967295"/>
          </p:nvPr>
        </p:nvSpPr>
        <p:spPr>
          <a:xfrm>
            <a:off x="2987675" y="6237288"/>
            <a:ext cx="4752677" cy="457200"/>
          </a:xfrm>
          <a:prstGeom prst="rect">
            <a:avLst/>
          </a:prstGeom>
        </p:spPr>
        <p:txBody>
          <a:bodyPr/>
          <a:lstStyle/>
          <a:p>
            <a:pPr>
              <a:defRPr/>
            </a:pPr>
            <a:endParaRPr lang="en-GB" smtClean="0"/>
          </a:p>
          <a:p>
            <a:pPr>
              <a:defRPr/>
            </a:pPr>
            <a:r>
              <a:rPr lang="en-GB" smtClean="0"/>
              <a:t>Autism Advisory and Intervention Service</a:t>
            </a:r>
            <a:endParaRPr lang="en-GB" dirty="0"/>
          </a:p>
        </p:txBody>
      </p:sp>
    </p:spTree>
    <p:extLst>
      <p:ext uri="{BB962C8B-B14F-4D97-AF65-F5344CB8AC3E}">
        <p14:creationId xmlns:p14="http://schemas.microsoft.com/office/powerpoint/2010/main" val="403141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rrowheads="1"/>
          </p:cNvSpPr>
          <p:nvPr>
            <p:ph type="title"/>
          </p:nvPr>
        </p:nvSpPr>
        <p:spPr>
          <a:xfrm>
            <a:off x="392113" y="165392"/>
            <a:ext cx="7772400" cy="719137"/>
          </a:xfrm>
        </p:spPr>
        <p:txBody>
          <a:bodyPr>
            <a:normAutofit/>
          </a:bodyPr>
          <a:lstStyle/>
          <a:p>
            <a:pPr eaLnBrk="1" hangingPunct="1">
              <a:defRPr/>
            </a:pPr>
            <a:r>
              <a:rPr lang="en-GB" u="sng" dirty="0" smtClean="0">
                <a:latin typeface="+mn-lt"/>
              </a:rPr>
              <a:t>Associated Difficulties</a:t>
            </a:r>
          </a:p>
        </p:txBody>
      </p:sp>
      <p:pic>
        <p:nvPicPr>
          <p:cNvPr id="34819" name="Picture 11" descr="ASD senso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8125" y="1846263"/>
            <a:ext cx="4410075" cy="3797300"/>
          </a:xfrm>
        </p:spPr>
      </p:pic>
      <p:sp>
        <p:nvSpPr>
          <p:cNvPr id="701443" name="Text Box 3"/>
          <p:cNvSpPr txBox="1">
            <a:spLocks noChangeArrowheads="1"/>
          </p:cNvSpPr>
          <p:nvPr/>
        </p:nvSpPr>
        <p:spPr bwMode="auto">
          <a:xfrm>
            <a:off x="611188" y="981075"/>
            <a:ext cx="396716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dirty="0"/>
              <a:t>Overly sensitive to loud noises, light, smells and touch.</a:t>
            </a:r>
          </a:p>
        </p:txBody>
      </p:sp>
      <p:sp>
        <p:nvSpPr>
          <p:cNvPr id="701444" name="Text Box 4"/>
          <p:cNvSpPr txBox="1">
            <a:spLocks noChangeArrowheads="1"/>
          </p:cNvSpPr>
          <p:nvPr/>
        </p:nvSpPr>
        <p:spPr bwMode="auto">
          <a:xfrm>
            <a:off x="323850" y="2596738"/>
            <a:ext cx="27352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dirty="0"/>
              <a:t>Has difficulty paying attention</a:t>
            </a:r>
          </a:p>
        </p:txBody>
      </p:sp>
      <p:sp>
        <p:nvSpPr>
          <p:cNvPr id="701445" name="Text Box 5"/>
          <p:cNvSpPr txBox="1">
            <a:spLocks noChangeArrowheads="1"/>
          </p:cNvSpPr>
          <p:nvPr/>
        </p:nvSpPr>
        <p:spPr bwMode="auto">
          <a:xfrm>
            <a:off x="7246938" y="3873074"/>
            <a:ext cx="1835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dirty="0"/>
              <a:t>Picky eater</a:t>
            </a:r>
          </a:p>
        </p:txBody>
      </p:sp>
      <p:sp>
        <p:nvSpPr>
          <p:cNvPr id="701446" name="Text Box 6"/>
          <p:cNvSpPr txBox="1">
            <a:spLocks noChangeArrowheads="1"/>
          </p:cNvSpPr>
          <p:nvPr/>
        </p:nvSpPr>
        <p:spPr bwMode="auto">
          <a:xfrm>
            <a:off x="271462" y="3677826"/>
            <a:ext cx="24479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dirty="0"/>
              <a:t>Always “on the go”</a:t>
            </a:r>
          </a:p>
        </p:txBody>
      </p:sp>
      <p:sp>
        <p:nvSpPr>
          <p:cNvPr id="701447" name="Text Box 7"/>
          <p:cNvSpPr txBox="1">
            <a:spLocks noChangeArrowheads="1"/>
          </p:cNvSpPr>
          <p:nvPr/>
        </p:nvSpPr>
        <p:spPr bwMode="auto">
          <a:xfrm>
            <a:off x="271462" y="4724400"/>
            <a:ext cx="26447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GB" sz="2700" dirty="0"/>
              <a:t>Only likes certain types of clothing</a:t>
            </a:r>
          </a:p>
        </p:txBody>
      </p:sp>
      <p:sp>
        <p:nvSpPr>
          <p:cNvPr id="701448" name="Text Box 8"/>
          <p:cNvSpPr txBox="1">
            <a:spLocks noChangeArrowheads="1"/>
          </p:cNvSpPr>
          <p:nvPr/>
        </p:nvSpPr>
        <p:spPr bwMode="auto">
          <a:xfrm>
            <a:off x="4828499" y="927483"/>
            <a:ext cx="36004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dirty="0"/>
              <a:t>Bumps into people in line.</a:t>
            </a:r>
          </a:p>
        </p:txBody>
      </p:sp>
      <p:sp>
        <p:nvSpPr>
          <p:cNvPr id="701449" name="Text Box 9"/>
          <p:cNvSpPr txBox="1">
            <a:spLocks noChangeArrowheads="1"/>
          </p:cNvSpPr>
          <p:nvPr/>
        </p:nvSpPr>
        <p:spPr bwMode="auto">
          <a:xfrm>
            <a:off x="7185026" y="2046288"/>
            <a:ext cx="195897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GB" sz="2700" dirty="0"/>
              <a:t>Problems with handwriting</a:t>
            </a:r>
          </a:p>
        </p:txBody>
      </p:sp>
      <p:sp>
        <p:nvSpPr>
          <p:cNvPr id="701450" name="Text Box 10"/>
          <p:cNvSpPr txBox="1">
            <a:spLocks noChangeArrowheads="1"/>
          </p:cNvSpPr>
          <p:nvPr/>
        </p:nvSpPr>
        <p:spPr bwMode="auto">
          <a:xfrm>
            <a:off x="7524750" y="4868863"/>
            <a:ext cx="13684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700"/>
              <a:t>Clumsy </a:t>
            </a:r>
          </a:p>
        </p:txBody>
      </p:sp>
      <p:sp>
        <p:nvSpPr>
          <p:cNvPr id="701452" name="Rectangle 12"/>
          <p:cNvSpPr>
            <a:spLocks noChangeArrowheads="1"/>
          </p:cNvSpPr>
          <p:nvPr/>
        </p:nvSpPr>
        <p:spPr bwMode="auto">
          <a:xfrm>
            <a:off x="1767799" y="5717306"/>
            <a:ext cx="6121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2700" dirty="0"/>
              <a:t>Has difficulty with hair washing and brushing</a:t>
            </a:r>
          </a:p>
        </p:txBody>
      </p:sp>
    </p:spTree>
    <p:extLst>
      <p:ext uri="{BB962C8B-B14F-4D97-AF65-F5344CB8AC3E}">
        <p14:creationId xmlns:p14="http://schemas.microsoft.com/office/powerpoint/2010/main" val="576888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pPr eaLnBrk="1" hangingPunct="1">
              <a:lnSpc>
                <a:spcPct val="90000"/>
              </a:lnSpc>
            </a:pPr>
            <a:r>
              <a:rPr lang="en-GB" altLang="en-US" sz="2400" dirty="0" smtClean="0"/>
              <a:t>Sleeping and eating difficulties</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r>
              <a:rPr lang="en-GB" altLang="en-US" sz="2400" dirty="0" smtClean="0"/>
              <a:t>Difficulty developing independence</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r>
              <a:rPr lang="en-GB" altLang="en-US" sz="2400" dirty="0" smtClean="0"/>
              <a:t>Fears and phobias</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r>
              <a:rPr lang="en-GB" altLang="en-US" sz="2400" dirty="0" smtClean="0"/>
              <a:t>Poor spatial awareness and poor motor skills</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r>
              <a:rPr lang="en-GB" altLang="en-US" sz="2400" dirty="0" smtClean="0"/>
              <a:t>Limited awareness of danger</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r>
              <a:rPr lang="en-GB" altLang="en-US" sz="2400" dirty="0" smtClean="0"/>
              <a:t>Heightened anxiety</a:t>
            </a:r>
          </a:p>
          <a:p>
            <a:pPr eaLnBrk="1" hangingPunct="1">
              <a:lnSpc>
                <a:spcPct val="90000"/>
              </a:lnSpc>
              <a:buFont typeface="Wingdings" panose="05000000000000000000" pitchFamily="2" charset="2"/>
              <a:buNone/>
            </a:pPr>
            <a:endParaRPr lang="en-GB" altLang="en-US" sz="2400" dirty="0" smtClean="0"/>
          </a:p>
          <a:p>
            <a:pPr eaLnBrk="1" hangingPunct="1">
              <a:lnSpc>
                <a:spcPct val="90000"/>
              </a:lnSpc>
            </a:pPr>
            <a:endParaRPr lang="en-US" altLang="en-US" sz="1900" dirty="0" smtClean="0"/>
          </a:p>
        </p:txBody>
      </p:sp>
      <p:sp>
        <p:nvSpPr>
          <p:cNvPr id="2" name="Title 1"/>
          <p:cNvSpPr>
            <a:spLocks noGrp="1"/>
          </p:cNvSpPr>
          <p:nvPr>
            <p:ph type="title"/>
          </p:nvPr>
        </p:nvSpPr>
        <p:spPr/>
        <p:txBody>
          <a:bodyPr/>
          <a:lstStyle/>
          <a:p>
            <a:r>
              <a:rPr lang="en-GB" u="sng" dirty="0" smtClean="0"/>
              <a:t>Other challenges</a:t>
            </a:r>
            <a:endParaRPr lang="en-GB" u="sng" dirty="0"/>
          </a:p>
        </p:txBody>
      </p:sp>
      <p:pic>
        <p:nvPicPr>
          <p:cNvPr id="104452" name="Picture 4" descr="Mountain Climber at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938" y="260350"/>
            <a:ext cx="265906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407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do you know?</a:t>
            </a:r>
            <a:endParaRPr lang="en-US" dirty="0"/>
          </a:p>
        </p:txBody>
      </p:sp>
      <p:pic>
        <p:nvPicPr>
          <p:cNvPr id="47" name="Picture 8" descr="http://www.celebritywonder.com/thumb/Daryl_Hannah/DarylHannah_Granitz_866366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857" y="1405798"/>
            <a:ext cx="1276350" cy="17557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 name="Picture 10" descr="http://www.celebritywonder.com/mp/2000_Diamonds/tn/dan_aykroyd_corbin_allred_diamonds_00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429" t="19048" r="31601"/>
          <a:stretch>
            <a:fillRect/>
          </a:stretch>
        </p:blipFill>
        <p:spPr bwMode="auto">
          <a:xfrm>
            <a:off x="352255" y="1417638"/>
            <a:ext cx="1584325" cy="1584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 name="Picture 18" descr="albert einstein qu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9142" y="1461679"/>
            <a:ext cx="1231900" cy="14811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 name="Picture 30" descr="See full 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010" y="4122756"/>
            <a:ext cx="1295400" cy="14398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 name="TextBox 53"/>
          <p:cNvSpPr txBox="1">
            <a:spLocks noChangeArrowheads="1"/>
          </p:cNvSpPr>
          <p:nvPr/>
        </p:nvSpPr>
        <p:spPr bwMode="auto">
          <a:xfrm>
            <a:off x="4303572" y="3428632"/>
            <a:ext cx="1655762"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a:latin typeface="Comic Sans MS" pitchFamily="66" charset="0"/>
              </a:rPr>
              <a:t>Daryl Hannah</a:t>
            </a:r>
          </a:p>
        </p:txBody>
      </p:sp>
      <p:sp>
        <p:nvSpPr>
          <p:cNvPr id="55" name="TextBox 54"/>
          <p:cNvSpPr txBox="1">
            <a:spLocks noChangeArrowheads="1"/>
          </p:cNvSpPr>
          <p:nvPr/>
        </p:nvSpPr>
        <p:spPr bwMode="auto">
          <a:xfrm>
            <a:off x="219985" y="5705494"/>
            <a:ext cx="1368425"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a:latin typeface="Comic Sans MS" pitchFamily="66" charset="0"/>
              </a:rPr>
              <a:t>Bill Gates</a:t>
            </a:r>
          </a:p>
        </p:txBody>
      </p:sp>
      <p:sp>
        <p:nvSpPr>
          <p:cNvPr id="56" name="TextBox 55"/>
          <p:cNvSpPr txBox="1">
            <a:spLocks noChangeArrowheads="1"/>
          </p:cNvSpPr>
          <p:nvPr/>
        </p:nvSpPr>
        <p:spPr bwMode="auto">
          <a:xfrm>
            <a:off x="457200" y="3149322"/>
            <a:ext cx="1368425"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a:latin typeface="Comic Sans MS" pitchFamily="66" charset="0"/>
              </a:rPr>
              <a:t>Dan </a:t>
            </a:r>
            <a:r>
              <a:rPr lang="en-GB" altLang="en-US" sz="1400" dirty="0" err="1">
                <a:latin typeface="Comic Sans MS" pitchFamily="66" charset="0"/>
              </a:rPr>
              <a:t>Aykroyd</a:t>
            </a:r>
            <a:endParaRPr lang="en-GB" altLang="en-US" sz="1400" dirty="0">
              <a:latin typeface="Comic Sans MS" pitchFamily="66" charset="0"/>
            </a:endParaRPr>
          </a:p>
        </p:txBody>
      </p:sp>
      <p:sp>
        <p:nvSpPr>
          <p:cNvPr id="57" name="TextBox 56"/>
          <p:cNvSpPr txBox="1">
            <a:spLocks noChangeArrowheads="1"/>
          </p:cNvSpPr>
          <p:nvPr/>
        </p:nvSpPr>
        <p:spPr bwMode="auto">
          <a:xfrm>
            <a:off x="2296945" y="3461425"/>
            <a:ext cx="1368425"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a:latin typeface="Comic Sans MS" pitchFamily="66" charset="0"/>
              </a:rPr>
              <a:t>Peter Sellers</a:t>
            </a:r>
          </a:p>
        </p:txBody>
      </p:sp>
      <p:sp>
        <p:nvSpPr>
          <p:cNvPr id="59" name="TextBox 58"/>
          <p:cNvSpPr txBox="1">
            <a:spLocks noChangeArrowheads="1"/>
          </p:cNvSpPr>
          <p:nvPr/>
        </p:nvSpPr>
        <p:spPr bwMode="auto">
          <a:xfrm>
            <a:off x="7312929" y="3133915"/>
            <a:ext cx="1584325"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a:latin typeface="Comic Sans MS" pitchFamily="66" charset="0"/>
              </a:rPr>
              <a:t>Albert Einstein</a:t>
            </a:r>
          </a:p>
        </p:txBody>
      </p:sp>
      <p:pic>
        <p:nvPicPr>
          <p:cNvPr id="6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4505" y="1399240"/>
            <a:ext cx="1579563" cy="18843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2929" y="4061161"/>
            <a:ext cx="1798320" cy="179832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l="35023"/>
          <a:stretch/>
        </p:blipFill>
        <p:spPr>
          <a:xfrm>
            <a:off x="4670326" y="4015363"/>
            <a:ext cx="1936229" cy="186239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0238" y="3954481"/>
            <a:ext cx="1638225" cy="1905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a:spLocks noChangeArrowheads="1"/>
          </p:cNvSpPr>
          <p:nvPr/>
        </p:nvSpPr>
        <p:spPr bwMode="auto">
          <a:xfrm>
            <a:off x="2564208" y="5949201"/>
            <a:ext cx="1655762"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smtClean="0">
                <a:latin typeface="Comic Sans MS" pitchFamily="66" charset="0"/>
              </a:rPr>
              <a:t>Gary </a:t>
            </a:r>
            <a:r>
              <a:rPr lang="en-GB" altLang="en-US" sz="1400" dirty="0" err="1" smtClean="0">
                <a:latin typeface="Comic Sans MS" pitchFamily="66" charset="0"/>
              </a:rPr>
              <a:t>Numan</a:t>
            </a:r>
            <a:endParaRPr lang="en-GB" altLang="en-US" sz="1400" dirty="0">
              <a:latin typeface="Comic Sans MS" pitchFamily="66" charset="0"/>
            </a:endParaRPr>
          </a:p>
        </p:txBody>
      </p:sp>
      <p:sp>
        <p:nvSpPr>
          <p:cNvPr id="28" name="TextBox 27"/>
          <p:cNvSpPr txBox="1">
            <a:spLocks noChangeArrowheads="1"/>
          </p:cNvSpPr>
          <p:nvPr/>
        </p:nvSpPr>
        <p:spPr bwMode="auto">
          <a:xfrm>
            <a:off x="4860032" y="6018336"/>
            <a:ext cx="1655762"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smtClean="0">
                <a:latin typeface="Comic Sans MS" pitchFamily="66" charset="0"/>
              </a:rPr>
              <a:t>Lionel Messi</a:t>
            </a:r>
            <a:endParaRPr lang="en-GB" altLang="en-US" sz="1400" dirty="0">
              <a:latin typeface="Comic Sans MS" pitchFamily="66" charset="0"/>
            </a:endParaRPr>
          </a:p>
        </p:txBody>
      </p:sp>
      <p:sp>
        <p:nvSpPr>
          <p:cNvPr id="29" name="TextBox 28"/>
          <p:cNvSpPr txBox="1">
            <a:spLocks noChangeArrowheads="1"/>
          </p:cNvSpPr>
          <p:nvPr/>
        </p:nvSpPr>
        <p:spPr bwMode="auto">
          <a:xfrm>
            <a:off x="7092701" y="6013469"/>
            <a:ext cx="1655762" cy="307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400"/>
              </a:spcBef>
              <a:buClr>
                <a:schemeClr val="accent1"/>
              </a:buClr>
              <a:buSzPct val="68000"/>
              <a:buFont typeface="Wingdings 3" pitchFamily="18" charset="2"/>
              <a:buChar char=""/>
              <a:defRPr sz="2700">
                <a:solidFill>
                  <a:schemeClr val="tx1"/>
                </a:solidFill>
                <a:latin typeface="Arial" pitchFamily="34" charset="0"/>
              </a:defRPr>
            </a:lvl1pPr>
            <a:lvl2pPr marL="742950" indent="-285750">
              <a:spcBef>
                <a:spcPts val="325"/>
              </a:spcBef>
              <a:buClr>
                <a:schemeClr val="accent1"/>
              </a:buClr>
              <a:buFont typeface="Verdana" pitchFamily="34" charset="0"/>
              <a:buChar char="◦"/>
              <a:defRPr sz="2300">
                <a:solidFill>
                  <a:schemeClr val="tx1"/>
                </a:solidFill>
                <a:latin typeface="Arial"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pitchFamily="34" charset="0"/>
              </a:defRPr>
            </a:lvl3pPr>
            <a:lvl4pPr marL="1600200" indent="-228600">
              <a:spcBef>
                <a:spcPts val="350"/>
              </a:spcBef>
              <a:buClr>
                <a:schemeClr val="accent2"/>
              </a:buClr>
              <a:buFont typeface="Wingdings 2" pitchFamily="18" charset="2"/>
              <a:buChar char=""/>
              <a:defRPr sz="1900">
                <a:solidFill>
                  <a:schemeClr val="tx1"/>
                </a:solidFill>
                <a:latin typeface="Arial" pitchFamily="34" charset="0"/>
              </a:defRPr>
            </a:lvl4pPr>
            <a:lvl5pPr marL="2057400" indent="-228600">
              <a:spcBef>
                <a:spcPts val="350"/>
              </a:spcBef>
              <a:buClr>
                <a:schemeClr val="accent2"/>
              </a:buClr>
              <a:buFont typeface="Wingdings 2" pitchFamily="18" charset="2"/>
              <a:buChar char=""/>
              <a:defRPr>
                <a:solidFill>
                  <a:schemeClr val="tx1"/>
                </a:solidFill>
                <a:latin typeface="Arial"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pitchFamily="34" charset="0"/>
              </a:defRPr>
            </a:lvl9pPr>
          </a:lstStyle>
          <a:p>
            <a:pPr algn="ctr" eaLnBrk="1" hangingPunct="1">
              <a:spcBef>
                <a:spcPct val="0"/>
              </a:spcBef>
              <a:buClrTx/>
              <a:buSzTx/>
              <a:buFontTx/>
              <a:buNone/>
            </a:pPr>
            <a:r>
              <a:rPr lang="en-GB" altLang="en-US" sz="1400" dirty="0" smtClean="0">
                <a:latin typeface="Comic Sans MS" pitchFamily="66" charset="0"/>
              </a:rPr>
              <a:t>Temple Grandin</a:t>
            </a:r>
            <a:endParaRPr lang="en-GB" altLang="en-US" sz="1400" dirty="0">
              <a:latin typeface="Comic Sans MS" pitchFamily="66" charset="0"/>
            </a:endParaRPr>
          </a:p>
        </p:txBody>
      </p:sp>
      <p:pic>
        <p:nvPicPr>
          <p:cNvPr id="19" name="Picture 18" descr="\\SV-421HN-999776\County Hall Users\martinh1\Pictures\chris p.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45038" y="1461679"/>
            <a:ext cx="965200" cy="1591310"/>
          </a:xfrm>
          <a:prstGeom prst="rect">
            <a:avLst/>
          </a:prstGeom>
          <a:noFill/>
          <a:ln>
            <a:solidFill>
              <a:schemeClr val="tx1"/>
            </a:solidFill>
          </a:ln>
        </p:spPr>
      </p:pic>
      <p:sp>
        <p:nvSpPr>
          <p:cNvPr id="2" name="TextBox 1"/>
          <p:cNvSpPr txBox="1"/>
          <p:nvPr/>
        </p:nvSpPr>
        <p:spPr>
          <a:xfrm>
            <a:off x="6145038" y="3161573"/>
            <a:ext cx="965200" cy="584775"/>
          </a:xfrm>
          <a:prstGeom prst="rect">
            <a:avLst/>
          </a:prstGeom>
          <a:noFill/>
          <a:ln>
            <a:solidFill>
              <a:schemeClr val="tx1"/>
            </a:solidFill>
          </a:ln>
        </p:spPr>
        <p:txBody>
          <a:bodyPr wrap="square" rtlCol="0">
            <a:spAutoFit/>
          </a:bodyPr>
          <a:lstStyle/>
          <a:p>
            <a:r>
              <a:rPr lang="en-GB" sz="1600" b="1" dirty="0" smtClean="0"/>
              <a:t>Chris Packham</a:t>
            </a:r>
            <a:endParaRPr lang="en-GB" sz="1600" b="1" dirty="0"/>
          </a:p>
        </p:txBody>
      </p:sp>
    </p:spTree>
    <p:extLst>
      <p:ext uri="{BB962C8B-B14F-4D97-AF65-F5344CB8AC3E}">
        <p14:creationId xmlns:p14="http://schemas.microsoft.com/office/powerpoint/2010/main" val="3559939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nimBg="1" autoUpdateAnimBg="0"/>
      <p:bldP spid="56" grpId="0" animBg="1" autoUpdateAnimBg="0"/>
      <p:bldP spid="57" grpId="0" animBg="1" autoUpdateAnimBg="0"/>
      <p:bldP spid="59" grpId="0" animBg="1" autoUpdateAnimBg="0"/>
      <p:bldP spid="27" grpId="0" animBg="1" autoUpdateAnimBg="0"/>
      <p:bldP spid="28" grpId="0" animBg="1" autoUpdateAnimBg="0"/>
      <p:bldP spid="2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Tips: Five reasons you should test your company’s security DNA"/>
          <p:cNvPicPr>
            <a:picLocks noChangeAspect="1" noChangeArrowheads="1"/>
          </p:cNvPicPr>
          <p:nvPr/>
        </p:nvPicPr>
        <p:blipFill>
          <a:blip r:embed="rId3" cstate="print"/>
          <a:srcRect l="11871" t="11025" r="11664" b="9114"/>
          <a:stretch>
            <a:fillRect/>
          </a:stretch>
        </p:blipFill>
        <p:spPr bwMode="auto">
          <a:xfrm>
            <a:off x="323528" y="227839"/>
            <a:ext cx="8573384" cy="5832648"/>
          </a:xfrm>
          <a:prstGeom prst="rect">
            <a:avLst/>
          </a:prstGeom>
          <a:noFill/>
        </p:spPr>
      </p:pic>
      <p:sp>
        <p:nvSpPr>
          <p:cNvPr id="3" name="Rectangle 2"/>
          <p:cNvSpPr/>
          <p:nvPr/>
        </p:nvSpPr>
        <p:spPr>
          <a:xfrm>
            <a:off x="2627784" y="2420888"/>
            <a:ext cx="4572000" cy="1354217"/>
          </a:xfrm>
          <a:prstGeom prst="rect">
            <a:avLst/>
          </a:prstGeom>
        </p:spPr>
        <p:txBody>
          <a:bodyPr wrap="square">
            <a:spAutoFit/>
          </a:bodyPr>
          <a:lstStyle/>
          <a:p>
            <a:pPr algn="ctr"/>
            <a:r>
              <a:rPr lang="en-GB" sz="4100" dirty="0" smtClean="0">
                <a:solidFill>
                  <a:schemeClr val="bg1"/>
                </a:solidFill>
              </a:rPr>
              <a:t>Top Tip 1</a:t>
            </a:r>
          </a:p>
          <a:p>
            <a:pPr algn="ctr"/>
            <a:r>
              <a:rPr lang="en-GB" sz="4100" dirty="0" smtClean="0">
                <a:solidFill>
                  <a:schemeClr val="bg1"/>
                </a:solidFill>
              </a:rPr>
              <a:t>Be prepared</a:t>
            </a:r>
            <a:endParaRPr lang="en-GB" sz="4100" dirty="0">
              <a:solidFill>
                <a:schemeClr val="bg1"/>
              </a:solidFill>
            </a:endParaRPr>
          </a:p>
        </p:txBody>
      </p:sp>
    </p:spTree>
    <p:extLst>
      <p:ext uri="{BB962C8B-B14F-4D97-AF65-F5344CB8AC3E}">
        <p14:creationId xmlns:p14="http://schemas.microsoft.com/office/powerpoint/2010/main" val="217255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Tips: Five reasons you should test your company’s security DNA"/>
          <p:cNvPicPr>
            <a:picLocks noChangeAspect="1" noChangeArrowheads="1"/>
          </p:cNvPicPr>
          <p:nvPr/>
        </p:nvPicPr>
        <p:blipFill>
          <a:blip r:embed="rId3" cstate="print"/>
          <a:srcRect l="11871" t="11025" r="11664" b="9114"/>
          <a:stretch>
            <a:fillRect/>
          </a:stretch>
        </p:blipFill>
        <p:spPr bwMode="auto">
          <a:xfrm>
            <a:off x="321312" y="260648"/>
            <a:ext cx="8573384" cy="5832648"/>
          </a:xfrm>
          <a:prstGeom prst="rect">
            <a:avLst/>
          </a:prstGeom>
          <a:noFill/>
        </p:spPr>
      </p:pic>
      <p:sp>
        <p:nvSpPr>
          <p:cNvPr id="3" name="Rectangle 2"/>
          <p:cNvSpPr/>
          <p:nvPr/>
        </p:nvSpPr>
        <p:spPr>
          <a:xfrm>
            <a:off x="2555776" y="2204864"/>
            <a:ext cx="4572000" cy="1354217"/>
          </a:xfrm>
          <a:prstGeom prst="rect">
            <a:avLst/>
          </a:prstGeom>
        </p:spPr>
        <p:txBody>
          <a:bodyPr wrap="square">
            <a:spAutoFit/>
          </a:bodyPr>
          <a:lstStyle/>
          <a:p>
            <a:pPr algn="ctr"/>
            <a:r>
              <a:rPr lang="en-GB" sz="4100" dirty="0" smtClean="0">
                <a:solidFill>
                  <a:schemeClr val="bg1"/>
                </a:solidFill>
              </a:rPr>
              <a:t>Top Tip 2</a:t>
            </a:r>
            <a:br>
              <a:rPr lang="en-GB" sz="4100" dirty="0" smtClean="0">
                <a:solidFill>
                  <a:schemeClr val="bg1"/>
                </a:solidFill>
              </a:rPr>
            </a:br>
            <a:r>
              <a:rPr lang="en-GB" sz="4100" dirty="0" smtClean="0">
                <a:solidFill>
                  <a:schemeClr val="bg1"/>
                </a:solidFill>
              </a:rPr>
              <a:t>Be Visual</a:t>
            </a:r>
            <a:endParaRPr lang="en-GB" sz="4100" dirty="0">
              <a:solidFill>
                <a:schemeClr val="bg1"/>
              </a:solidFill>
            </a:endParaRPr>
          </a:p>
        </p:txBody>
      </p:sp>
    </p:spTree>
    <p:extLst>
      <p:ext uri="{BB962C8B-B14F-4D97-AF65-F5344CB8AC3E}">
        <p14:creationId xmlns:p14="http://schemas.microsoft.com/office/powerpoint/2010/main" val="37783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4664"/>
            <a:ext cx="8075296" cy="1359024"/>
          </a:xfrm>
        </p:spPr>
        <p:txBody>
          <a:bodyPr>
            <a:normAutofit/>
          </a:bodyPr>
          <a:lstStyle/>
          <a:p>
            <a:pPr algn="ctr"/>
            <a:r>
              <a:rPr lang="en-GB" dirty="0"/>
              <a:t/>
            </a:r>
            <a:br>
              <a:rPr lang="en-GB" dirty="0"/>
            </a:br>
            <a:endParaRPr lang="en-GB" dirty="0"/>
          </a:p>
        </p:txBody>
      </p:sp>
      <p:pic>
        <p:nvPicPr>
          <p:cNvPr id="374786" name="Picture 2" descr="Top Tips: Five reasons you should test your company’s security DNA"/>
          <p:cNvPicPr>
            <a:picLocks noChangeAspect="1" noChangeArrowheads="1"/>
          </p:cNvPicPr>
          <p:nvPr/>
        </p:nvPicPr>
        <p:blipFill>
          <a:blip r:embed="rId2" cstate="print"/>
          <a:srcRect l="11871" t="11025" r="11664" b="9114"/>
          <a:stretch>
            <a:fillRect/>
          </a:stretch>
        </p:blipFill>
        <p:spPr bwMode="auto">
          <a:xfrm>
            <a:off x="321312" y="260648"/>
            <a:ext cx="8573384" cy="5832648"/>
          </a:xfrm>
          <a:prstGeom prst="rect">
            <a:avLst/>
          </a:prstGeom>
          <a:noFill/>
        </p:spPr>
      </p:pic>
      <p:sp>
        <p:nvSpPr>
          <p:cNvPr id="4" name="Rectangle 3"/>
          <p:cNvSpPr/>
          <p:nvPr/>
        </p:nvSpPr>
        <p:spPr>
          <a:xfrm>
            <a:off x="2555776" y="2204864"/>
            <a:ext cx="4572000" cy="1354217"/>
          </a:xfrm>
          <a:prstGeom prst="rect">
            <a:avLst/>
          </a:prstGeom>
        </p:spPr>
        <p:txBody>
          <a:bodyPr wrap="square">
            <a:spAutoFit/>
          </a:bodyPr>
          <a:lstStyle/>
          <a:p>
            <a:pPr algn="ctr"/>
            <a:r>
              <a:rPr lang="en-GB" sz="4100" dirty="0" smtClean="0">
                <a:solidFill>
                  <a:schemeClr val="bg1"/>
                </a:solidFill>
              </a:rPr>
              <a:t>Top Tip 3</a:t>
            </a:r>
            <a:br>
              <a:rPr lang="en-GB" sz="4100" dirty="0" smtClean="0">
                <a:solidFill>
                  <a:schemeClr val="bg1"/>
                </a:solidFill>
              </a:rPr>
            </a:br>
            <a:r>
              <a:rPr lang="en-GB" sz="4100" dirty="0" smtClean="0">
                <a:solidFill>
                  <a:schemeClr val="bg1"/>
                </a:solidFill>
              </a:rPr>
              <a:t>Be clear and concise </a:t>
            </a:r>
            <a:endParaRPr lang="en-GB" sz="4100" dirty="0">
              <a:solidFill>
                <a:schemeClr val="bg1"/>
              </a:solidFill>
            </a:endParaRPr>
          </a:p>
        </p:txBody>
      </p:sp>
    </p:spTree>
    <p:extLst>
      <p:ext uri="{BB962C8B-B14F-4D97-AF65-F5344CB8AC3E}">
        <p14:creationId xmlns:p14="http://schemas.microsoft.com/office/powerpoint/2010/main" val="368572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Tips: Five reasons you should test your company’s security DNA"/>
          <p:cNvPicPr>
            <a:picLocks noChangeAspect="1" noChangeArrowheads="1"/>
          </p:cNvPicPr>
          <p:nvPr/>
        </p:nvPicPr>
        <p:blipFill>
          <a:blip r:embed="rId2" cstate="print"/>
          <a:srcRect l="11871" t="11025" r="11664" b="9114"/>
          <a:stretch>
            <a:fillRect/>
          </a:stretch>
        </p:blipFill>
        <p:spPr bwMode="auto">
          <a:xfrm>
            <a:off x="321312" y="260648"/>
            <a:ext cx="8573384" cy="5832648"/>
          </a:xfrm>
          <a:prstGeom prst="rect">
            <a:avLst/>
          </a:prstGeom>
          <a:noFill/>
        </p:spPr>
      </p:pic>
      <p:sp>
        <p:nvSpPr>
          <p:cNvPr id="3" name="Rectangle 2"/>
          <p:cNvSpPr/>
          <p:nvPr/>
        </p:nvSpPr>
        <p:spPr>
          <a:xfrm>
            <a:off x="2555776" y="2204864"/>
            <a:ext cx="4572000" cy="1354217"/>
          </a:xfrm>
          <a:prstGeom prst="rect">
            <a:avLst/>
          </a:prstGeom>
        </p:spPr>
        <p:txBody>
          <a:bodyPr wrap="square">
            <a:spAutoFit/>
          </a:bodyPr>
          <a:lstStyle/>
          <a:p>
            <a:pPr algn="ctr"/>
            <a:r>
              <a:rPr lang="en-GB" sz="4100" dirty="0" smtClean="0">
                <a:solidFill>
                  <a:schemeClr val="bg1"/>
                </a:solidFill>
              </a:rPr>
              <a:t>Top Tip 4</a:t>
            </a:r>
            <a:br>
              <a:rPr lang="en-GB" sz="4100" dirty="0" smtClean="0">
                <a:solidFill>
                  <a:schemeClr val="bg1"/>
                </a:solidFill>
              </a:rPr>
            </a:br>
            <a:r>
              <a:rPr lang="en-GB" sz="4100" dirty="0" smtClean="0">
                <a:solidFill>
                  <a:schemeClr val="bg1"/>
                </a:solidFill>
              </a:rPr>
              <a:t>Create routines</a:t>
            </a:r>
            <a:endParaRPr lang="en-GB" sz="4100" dirty="0">
              <a:solidFill>
                <a:schemeClr val="bg1"/>
              </a:solidFill>
            </a:endParaRPr>
          </a:p>
        </p:txBody>
      </p:sp>
    </p:spTree>
    <p:extLst>
      <p:ext uri="{BB962C8B-B14F-4D97-AF65-F5344CB8AC3E}">
        <p14:creationId xmlns:p14="http://schemas.microsoft.com/office/powerpoint/2010/main" val="386437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FACT</a:t>
            </a:r>
            <a:endParaRPr lang="en-GB" dirty="0">
              <a:solidFill>
                <a:srgbClr val="00B050"/>
              </a:solidFill>
            </a:endParaRPr>
          </a:p>
        </p:txBody>
      </p:sp>
      <p:sp>
        <p:nvSpPr>
          <p:cNvPr id="3" name="Content Placeholder 2"/>
          <p:cNvSpPr>
            <a:spLocks noGrp="1"/>
          </p:cNvSpPr>
          <p:nvPr>
            <p:ph idx="1"/>
          </p:nvPr>
        </p:nvSpPr>
        <p:spPr/>
        <p:txBody>
          <a:bodyPr/>
          <a:lstStyle/>
          <a:p>
            <a:r>
              <a:rPr lang="en-GB" dirty="0" smtClean="0"/>
              <a:t>Over </a:t>
            </a:r>
            <a:r>
              <a:rPr lang="en-GB" dirty="0"/>
              <a:t>700,000 people in UK are </a:t>
            </a:r>
            <a:r>
              <a:rPr lang="en-GB" dirty="0" smtClean="0"/>
              <a:t>diagnosed with ASD, </a:t>
            </a:r>
            <a:r>
              <a:rPr lang="en-GB" dirty="0"/>
              <a:t>which means that 2.8m people have a relative on the autism spectrum</a:t>
            </a:r>
            <a:r>
              <a:rPr lang="en-GB" dirty="0" smtClean="0"/>
              <a:t>.</a:t>
            </a:r>
          </a:p>
          <a:p>
            <a:r>
              <a:rPr lang="en-GB" dirty="0" smtClean="0"/>
              <a:t>Over 30,000 people in NI with a diagnosis</a:t>
            </a:r>
            <a:endParaRPr lang="en-GB" dirty="0"/>
          </a:p>
          <a:p>
            <a:endParaRPr lang="en-GB" dirty="0"/>
          </a:p>
        </p:txBody>
      </p:sp>
    </p:spTree>
    <p:extLst>
      <p:ext uri="{BB962C8B-B14F-4D97-AF65-F5344CB8AC3E}">
        <p14:creationId xmlns:p14="http://schemas.microsoft.com/office/powerpoint/2010/main" val="165396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Tips: Five reasons you should test your company’s security DNA"/>
          <p:cNvPicPr>
            <a:picLocks noChangeAspect="1" noChangeArrowheads="1"/>
          </p:cNvPicPr>
          <p:nvPr/>
        </p:nvPicPr>
        <p:blipFill>
          <a:blip r:embed="rId3" cstate="print"/>
          <a:srcRect l="11871" t="11025" r="11664" b="9114"/>
          <a:stretch>
            <a:fillRect/>
          </a:stretch>
        </p:blipFill>
        <p:spPr bwMode="auto">
          <a:xfrm>
            <a:off x="321312" y="260648"/>
            <a:ext cx="8573384" cy="5832648"/>
          </a:xfrm>
          <a:prstGeom prst="rect">
            <a:avLst/>
          </a:prstGeom>
          <a:noFill/>
        </p:spPr>
      </p:pic>
      <p:sp>
        <p:nvSpPr>
          <p:cNvPr id="3" name="Rectangle 2"/>
          <p:cNvSpPr/>
          <p:nvPr/>
        </p:nvSpPr>
        <p:spPr>
          <a:xfrm>
            <a:off x="2195736" y="2204864"/>
            <a:ext cx="6408712" cy="2616101"/>
          </a:xfrm>
          <a:prstGeom prst="rect">
            <a:avLst/>
          </a:prstGeom>
        </p:spPr>
        <p:txBody>
          <a:bodyPr wrap="square">
            <a:spAutoFit/>
          </a:bodyPr>
          <a:lstStyle/>
          <a:p>
            <a:pPr algn="ctr"/>
            <a:r>
              <a:rPr lang="en-GB" sz="4100" dirty="0" smtClean="0">
                <a:solidFill>
                  <a:schemeClr val="bg1"/>
                </a:solidFill>
              </a:rPr>
              <a:t>Top Tip 5</a:t>
            </a:r>
          </a:p>
          <a:p>
            <a:pPr algn="ctr"/>
            <a:r>
              <a:rPr lang="en-GB" sz="4100" dirty="0" smtClean="0">
                <a:solidFill>
                  <a:schemeClr val="bg1"/>
                </a:solidFill>
              </a:rPr>
              <a:t>Say what you mean and mean what you say!</a:t>
            </a:r>
            <a:br>
              <a:rPr lang="en-GB" sz="4100" dirty="0" smtClean="0">
                <a:solidFill>
                  <a:schemeClr val="bg1"/>
                </a:solidFill>
              </a:rPr>
            </a:br>
            <a:endParaRPr lang="en-GB" sz="4100" dirty="0">
              <a:solidFill>
                <a:schemeClr val="bg1"/>
              </a:solidFill>
            </a:endParaRPr>
          </a:p>
        </p:txBody>
      </p:sp>
    </p:spTree>
    <p:extLst>
      <p:ext uri="{BB962C8B-B14F-4D97-AF65-F5344CB8AC3E}">
        <p14:creationId xmlns:p14="http://schemas.microsoft.com/office/powerpoint/2010/main" val="318935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539750" y="1341437"/>
            <a:ext cx="7772400" cy="5360987"/>
          </a:xfrm>
        </p:spPr>
        <p:txBody>
          <a:bodyPr>
            <a:normAutofit fontScale="25000" lnSpcReduction="20000"/>
          </a:bodyPr>
          <a:lstStyle/>
          <a:p>
            <a:pPr>
              <a:lnSpc>
                <a:spcPct val="150000"/>
              </a:lnSpc>
              <a:buFontTx/>
              <a:buNone/>
            </a:pPr>
            <a:endParaRPr lang="en-GB" altLang="en-US" sz="1600" dirty="0" smtClean="0">
              <a:latin typeface="Comic Sans MS" pitchFamily="66" charset="0"/>
            </a:endParaRP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I am first and foremost a child.  I have autism.  I am not primarily autistic</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My sensory perceptions are disordered</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Please remember to distinguish between won’t(I choose not to) and can’t(I am not able to)</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I am a concrete thinker.  This means I interpret language very literally</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Please be patient with my limited vocabulary</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Because language is so difficult for me, I am very visually oriented</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Please focus and build on what I can do rather than what I can’t do</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Help me with social interactions</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Try to identify what triggers my meltdowns</a:t>
            </a:r>
          </a:p>
          <a:p>
            <a:pPr>
              <a:lnSpc>
                <a:spcPct val="150000"/>
              </a:lnSpc>
              <a:buFontTx/>
              <a:buAutoNum type="arabicPeriod"/>
            </a:pPr>
            <a:r>
              <a:rPr lang="en-GB" altLang="en-US" sz="7200" dirty="0" smtClean="0">
                <a:latin typeface="Calibri" panose="020F0502020204030204" pitchFamily="34" charset="0"/>
                <a:cs typeface="Calibri" panose="020F0502020204030204" pitchFamily="34" charset="0"/>
              </a:rPr>
              <a:t>If you are a family member, please love me unconditionally</a:t>
            </a:r>
          </a:p>
          <a:p>
            <a:endParaRPr lang="en-GB" altLang="en-US" dirty="0" smtClean="0"/>
          </a:p>
        </p:txBody>
      </p:sp>
      <p:pic>
        <p:nvPicPr>
          <p:cNvPr id="35843" name="Picture 4" descr="C:\Documents and Settings\User\My Documents\Pictures\TenThings-w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359" y="4941168"/>
            <a:ext cx="864791" cy="127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323850" y="404813"/>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GB" sz="2800" kern="0" dirty="0" smtClean="0">
                <a:latin typeface="Comic Sans MS" pitchFamily="66" charset="0"/>
              </a:rPr>
              <a:t>     </a:t>
            </a:r>
            <a:r>
              <a:rPr lang="en-GB" sz="2400" kern="0" dirty="0" smtClean="0">
                <a:latin typeface="Calibri" panose="020F0502020204030204" pitchFamily="34" charset="0"/>
                <a:cs typeface="Calibri" panose="020F0502020204030204" pitchFamily="34" charset="0"/>
              </a:rPr>
              <a:t>Ten Things Every Child With Autism Wishes You Knew</a:t>
            </a:r>
          </a:p>
          <a:p>
            <a:pPr>
              <a:defRPr/>
            </a:pPr>
            <a:r>
              <a:rPr lang="en-GB" sz="2400" kern="0" dirty="0" smtClean="0">
                <a:latin typeface="Calibri" panose="020F0502020204030204" pitchFamily="34" charset="0"/>
                <a:cs typeface="Calibri" panose="020F0502020204030204" pitchFamily="34" charset="0"/>
              </a:rPr>
              <a:t>By Ellen </a:t>
            </a:r>
            <a:r>
              <a:rPr lang="en-GB" sz="2400" kern="0" dirty="0" err="1" smtClean="0">
                <a:latin typeface="Calibri" panose="020F0502020204030204" pitchFamily="34" charset="0"/>
                <a:cs typeface="Calibri" panose="020F0502020204030204" pitchFamily="34" charset="0"/>
              </a:rPr>
              <a:t>Notbohm</a:t>
            </a:r>
            <a:r>
              <a:rPr lang="en-GB" sz="2400" kern="0" dirty="0" smtClean="0">
                <a:latin typeface="Calibri" panose="020F0502020204030204" pitchFamily="34" charset="0"/>
                <a:cs typeface="Calibri" panose="020F0502020204030204" pitchFamily="34" charset="0"/>
              </a:rPr>
              <a:t> (Future Horizons)</a:t>
            </a:r>
            <a:endParaRPr lang="en-GB" sz="2400" kern="0" dirty="0">
              <a:latin typeface="Calibri" panose="020F0502020204030204" pitchFamily="34" charset="0"/>
              <a:cs typeface="Calibri" panose="020F0502020204030204" pitchFamily="34" charset="0"/>
            </a:endParaRPr>
          </a:p>
        </p:txBody>
      </p:sp>
      <p:pic>
        <p:nvPicPr>
          <p:cNvPr id="35845" name="Picture 5" descr="C:\Users\StewartA1\AppData\Local\Microsoft\Windows\Temporary Internet Files\Content.IE5\2DAYTAI7\EA Version 3 Logo for printing.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3"/>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038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149080"/>
            <a:ext cx="1850231" cy="2351314"/>
          </a:xfrm>
          <a:prstGeom prst="rect">
            <a:avLst/>
          </a:prstGeom>
        </p:spPr>
      </p:pic>
      <p:graphicFrame>
        <p:nvGraphicFramePr>
          <p:cNvPr id="8" name="Diagram 7"/>
          <p:cNvGraphicFramePr/>
          <p:nvPr>
            <p:extLst>
              <p:ext uri="{D42A27DB-BD31-4B8C-83A1-F6EECF244321}">
                <p14:modId xmlns:p14="http://schemas.microsoft.com/office/powerpoint/2010/main" val="922542363"/>
              </p:ext>
            </p:extLst>
          </p:nvPr>
        </p:nvGraphicFramePr>
        <p:xfrm>
          <a:off x="1187624" y="1417638"/>
          <a:ext cx="7030344" cy="251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6"/>
          <p:cNvSpPr txBox="1">
            <a:spLocks/>
          </p:cNvSpPr>
          <p:nvPr/>
        </p:nvSpPr>
        <p:spPr>
          <a:xfrm>
            <a:off x="395536" y="274637"/>
            <a:ext cx="8075296" cy="1143000"/>
          </a:xfrm>
          <a:prstGeom prst="rect">
            <a:avLst/>
          </a:prstGeom>
        </p:spPr>
        <p:txBody>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smtClean="0"/>
              <a:t>Fact or Myth?</a:t>
            </a:r>
            <a:endParaRPr lang="en-GB" dirty="0"/>
          </a:p>
        </p:txBody>
      </p:sp>
    </p:spTree>
    <p:extLst>
      <p:ext uri="{BB962C8B-B14F-4D97-AF65-F5344CB8AC3E}">
        <p14:creationId xmlns:p14="http://schemas.microsoft.com/office/powerpoint/2010/main" val="179422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MYTH</a:t>
            </a:r>
            <a:endParaRPr lang="en-GB" dirty="0">
              <a:solidFill>
                <a:srgbClr val="FF0000"/>
              </a:solidFill>
            </a:endParaRPr>
          </a:p>
        </p:txBody>
      </p:sp>
      <p:sp>
        <p:nvSpPr>
          <p:cNvPr id="5" name="Content Placeholder 4"/>
          <p:cNvSpPr>
            <a:spLocks noGrp="1"/>
          </p:cNvSpPr>
          <p:nvPr>
            <p:ph idx="1"/>
          </p:nvPr>
        </p:nvSpPr>
        <p:spPr/>
        <p:txBody>
          <a:bodyPr/>
          <a:lstStyle/>
          <a:p>
            <a:r>
              <a:rPr lang="en-GB" dirty="0" smtClean="0"/>
              <a:t>It's </a:t>
            </a:r>
            <a:r>
              <a:rPr lang="en-GB" dirty="0"/>
              <a:t>a lifelong condition – </a:t>
            </a:r>
            <a:r>
              <a:rPr lang="en-GB" dirty="0" smtClean="0"/>
              <a:t>children with autism become adults with autism.</a:t>
            </a:r>
            <a:endParaRPr lang="en-GB" dirty="0"/>
          </a:p>
          <a:p>
            <a:endParaRPr lang="en-GB" dirty="0"/>
          </a:p>
        </p:txBody>
      </p:sp>
    </p:spTree>
    <p:extLst>
      <p:ext uri="{BB962C8B-B14F-4D97-AF65-F5344CB8AC3E}">
        <p14:creationId xmlns:p14="http://schemas.microsoft.com/office/powerpoint/2010/main" val="3504893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221088"/>
            <a:ext cx="1943100" cy="1947167"/>
          </a:xfrm>
          <a:prstGeom prst="rect">
            <a:avLst/>
          </a:prstGeom>
        </p:spPr>
      </p:pic>
      <p:sp>
        <p:nvSpPr>
          <p:cNvPr id="10" name="Rounded Rectangle 9"/>
          <p:cNvSpPr/>
          <p:nvPr/>
        </p:nvSpPr>
        <p:spPr>
          <a:xfrm>
            <a:off x="918012" y="1417638"/>
            <a:ext cx="7030344" cy="18673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US" sz="4800" b="1" dirty="0" smtClean="0"/>
              <a:t>3. Autism affects both boys and girls </a:t>
            </a:r>
            <a:endParaRPr lang="en-US" sz="4800" b="1" dirty="0"/>
          </a:p>
        </p:txBody>
      </p:sp>
      <p:sp>
        <p:nvSpPr>
          <p:cNvPr id="8" name="Title 6"/>
          <p:cNvSpPr txBox="1">
            <a:spLocks/>
          </p:cNvSpPr>
          <p:nvPr/>
        </p:nvSpPr>
        <p:spPr>
          <a:xfrm>
            <a:off x="395536" y="274637"/>
            <a:ext cx="8075296" cy="1143000"/>
          </a:xfrm>
          <a:prstGeom prst="rect">
            <a:avLst/>
          </a:prstGeom>
        </p:spPr>
        <p:txBody>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smtClean="0"/>
              <a:t>Fact or Myth?</a:t>
            </a:r>
            <a:endParaRPr lang="en-GB" dirty="0"/>
          </a:p>
        </p:txBody>
      </p:sp>
    </p:spTree>
    <p:extLst>
      <p:ext uri="{BB962C8B-B14F-4D97-AF65-F5344CB8AC3E}">
        <p14:creationId xmlns:p14="http://schemas.microsoft.com/office/powerpoint/2010/main" val="165247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FACT</a:t>
            </a:r>
            <a:endParaRPr lang="en-GB" dirty="0">
              <a:solidFill>
                <a:srgbClr val="00B050"/>
              </a:solidFill>
            </a:endParaRPr>
          </a:p>
        </p:txBody>
      </p:sp>
      <p:sp>
        <p:nvSpPr>
          <p:cNvPr id="3" name="Content Placeholder 2"/>
          <p:cNvSpPr>
            <a:spLocks noGrp="1"/>
          </p:cNvSpPr>
          <p:nvPr>
            <p:ph idx="1"/>
          </p:nvPr>
        </p:nvSpPr>
        <p:spPr/>
        <p:txBody>
          <a:bodyPr/>
          <a:lstStyle/>
          <a:p>
            <a:r>
              <a:rPr lang="en-GB" dirty="0" smtClean="0"/>
              <a:t>There </a:t>
            </a:r>
            <a:r>
              <a:rPr lang="en-GB" dirty="0"/>
              <a:t>is a popular misconception that autism is simply a male condition. This is false.</a:t>
            </a:r>
          </a:p>
          <a:p>
            <a:endParaRPr lang="en-GB" dirty="0"/>
          </a:p>
        </p:txBody>
      </p:sp>
    </p:spTree>
    <p:extLst>
      <p:ext uri="{BB962C8B-B14F-4D97-AF65-F5344CB8AC3E}">
        <p14:creationId xmlns:p14="http://schemas.microsoft.com/office/powerpoint/2010/main" val="177884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9064" y="1772816"/>
            <a:ext cx="7030344" cy="184759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US" sz="4800" b="1" dirty="0" smtClean="0"/>
              <a:t>4. Some people with autism don’t speak</a:t>
            </a:r>
            <a:endParaRPr lang="en-US" sz="4800" b="1" dirty="0"/>
          </a:p>
        </p:txBody>
      </p:sp>
      <p:sp>
        <p:nvSpPr>
          <p:cNvPr id="9" name="Title 6"/>
          <p:cNvSpPr txBox="1">
            <a:spLocks/>
          </p:cNvSpPr>
          <p:nvPr/>
        </p:nvSpPr>
        <p:spPr>
          <a:xfrm>
            <a:off x="395536" y="274637"/>
            <a:ext cx="8075296" cy="1143000"/>
          </a:xfrm>
          <a:prstGeom prst="rect">
            <a:avLst/>
          </a:prstGeom>
        </p:spPr>
        <p:txBody>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GB" smtClean="0"/>
              <a:t>Fact or Myth?</a:t>
            </a:r>
            <a:endParaRPr lang="en-GB" dirty="0"/>
          </a:p>
        </p:txBody>
      </p:sp>
    </p:spTree>
    <p:extLst>
      <p:ext uri="{BB962C8B-B14F-4D97-AF65-F5344CB8AC3E}">
        <p14:creationId xmlns:p14="http://schemas.microsoft.com/office/powerpoint/2010/main" val="357199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e16d278b-ffed-47bc-a013-6a6df82be72a">DOCID-750-8</_dlc_DocId>
    <_dlc_DocIdUrl xmlns="e16d278b-ffed-47bc-a013-6a6df82be72a">
      <Url>http://staff.eani.org.uk/resources/office/_layouts/DocIdRedir.aspx?ID=DOCID-750-8</Url>
      <Description>DOCID-750-8</Description>
    </_dlc_DocIdUrl>
    <nb3e052c959c4e5c8bdb34fc833f4627 xmlns="e16d278b-ffed-47bc-a013-6a6df82be72a">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8322d44b-20e5-47c9-8da0-f6aecb29044c</TermId>
        </TermInfo>
      </Terms>
    </nb3e052c959c4e5c8bdb34fc833f4627>
    <TaxCatchAll xmlns="e16d278b-ffed-47bc-a013-6a6df82be72a">
      <Value>34</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EA PowerPoint Document" ma:contentTypeID="0x0101007EA96575CB2BBF4A801E0A4C4B71D36A0400E9F576238D43914E8119BC80897AFB76" ma:contentTypeVersion="1" ma:contentTypeDescription="" ma:contentTypeScope="" ma:versionID="4d7b34722e733e83a52783acdbf7c01b">
  <xsd:schema xmlns:xsd="http://www.w3.org/2001/XMLSchema" xmlns:xs="http://www.w3.org/2001/XMLSchema" xmlns:p="http://schemas.microsoft.com/office/2006/metadata/properties" xmlns:ns2="e16d278b-ffed-47bc-a013-6a6df82be72a" targetNamespace="http://schemas.microsoft.com/office/2006/metadata/properties" ma:root="true" ma:fieldsID="36f9ea79217db80d57bde923a0e0ae5c" ns2:_="">
    <xsd:import namespace="e16d278b-ffed-47bc-a013-6a6df82be72a"/>
    <xsd:element name="properties">
      <xsd:complexType>
        <xsd:sequence>
          <xsd:element name="documentManagement">
            <xsd:complexType>
              <xsd:all>
                <xsd:element ref="ns2:_dlc_DocId" minOccurs="0"/>
                <xsd:element ref="ns2:_dlc_DocIdUrl" minOccurs="0"/>
                <xsd:element ref="ns2:_dlc_DocIdPersistId" minOccurs="0"/>
                <xsd:element ref="ns2:nb3e052c959c4e5c8bdb34fc833f462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d278b-ffed-47bc-a013-6a6df82be7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b3e052c959c4e5c8bdb34fc833f4627" ma:index="11" ma:taxonomy="true" ma:internalName="nb3e052c959c4e5c8bdb34fc833f4627" ma:taxonomyFieldName="Document_x0020_Type" ma:displayName="Document Type" ma:default="" ma:fieldId="{7b3e052c-959c-4e5c-8bdb-34fc833f4627}" ma:sspId="145d0dc7-6340-43ce-97d9-b3ae344b8f3d" ma:termSetId="5be8983e-8860-4b62-9a85-e65a2d7dd88d"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a8dc6a9-c2f1-4f11-82d9-acfbadaa98ce}" ma:internalName="TaxCatchAll" ma:showField="CatchAllData" ma:web="e16d278b-ffed-47bc-a013-6a6df82be72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a8dc6a9-c2f1-4f11-82d9-acfbadaa98ce}" ma:internalName="TaxCatchAllLabel" ma:readOnly="true" ma:showField="CatchAllDataLabel" ma:web="e16d278b-ffed-47bc-a013-6a6df82be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C7823A-8965-4A1E-87D4-C7063370167F}">
  <ds:schemaRefs>
    <ds:schemaRef ds:uri="http://schemas.microsoft.com/sharepoint/v3/contenttype/forms"/>
  </ds:schemaRefs>
</ds:datastoreItem>
</file>

<file path=customXml/itemProps2.xml><?xml version="1.0" encoding="utf-8"?>
<ds:datastoreItem xmlns:ds="http://schemas.openxmlformats.org/officeDocument/2006/customXml" ds:itemID="{E54CACB9-B3FA-427B-B671-3F66BB7EC42C}">
  <ds:schemaRefs>
    <ds:schemaRef ds:uri="http://www.w3.org/XML/1998/namespace"/>
    <ds:schemaRef ds:uri="http://purl.org/dc/elements/1.1/"/>
    <ds:schemaRef ds:uri="http://schemas.microsoft.com/office/2006/metadata/properties"/>
    <ds:schemaRef ds:uri="e16d278b-ffed-47bc-a013-6a6df82be72a"/>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BF23DE3-D391-4F98-AAFE-E197C2021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6d278b-ffed-47bc-a013-6a6df82be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1563251-09D7-4608-BBCE-71A21132CF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Education Authority Powerpoint Template</Template>
  <TotalTime>2731</TotalTime>
  <Words>2499</Words>
  <Application>Microsoft Office PowerPoint</Application>
  <PresentationFormat>On-screen Show (4:3)</PresentationFormat>
  <Paragraphs>381</Paragraphs>
  <Slides>41</Slides>
  <Notes>36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41</vt:i4>
      </vt:variant>
    </vt:vector>
  </HeadingPairs>
  <TitlesOfParts>
    <vt:vector size="56" baseType="lpstr">
      <vt:lpstr>Arial</vt:lpstr>
      <vt:lpstr>Calibri</vt:lpstr>
      <vt:lpstr>Calibri Light</vt:lpstr>
      <vt:lpstr>Comic Sans MS</vt:lpstr>
      <vt:lpstr>Courier New</vt:lpstr>
      <vt:lpstr>Open Sans</vt:lpstr>
      <vt:lpstr>Times New Roman</vt:lpstr>
      <vt:lpstr>Verdana</vt:lpstr>
      <vt:lpstr>Wingdings</vt:lpstr>
      <vt:lpstr>Wingdings 2</vt:lpstr>
      <vt:lpstr>Wingdings 3</vt:lpstr>
      <vt:lpstr>Education Authority Powerpoint Template</vt:lpstr>
      <vt:lpstr>Custom Design</vt:lpstr>
      <vt:lpstr>1_Custom Design</vt:lpstr>
      <vt:lpstr>1_Education Authority Powerpoint Template</vt:lpstr>
      <vt:lpstr> ASD Awareness </vt:lpstr>
      <vt:lpstr>Learning Intentions </vt:lpstr>
      <vt:lpstr>Fact or Myth?</vt:lpstr>
      <vt:lpstr>FACT</vt:lpstr>
      <vt:lpstr>PowerPoint Presentation</vt:lpstr>
      <vt:lpstr>MYTH</vt:lpstr>
      <vt:lpstr>PowerPoint Presentation</vt:lpstr>
      <vt:lpstr>FACT</vt:lpstr>
      <vt:lpstr>PowerPoint Presentation</vt:lpstr>
      <vt:lpstr>FACT</vt:lpstr>
      <vt:lpstr>PowerPoint Presentation</vt:lpstr>
      <vt:lpstr>MYTH</vt:lpstr>
      <vt:lpstr>PowerPoint Presentation</vt:lpstr>
      <vt:lpstr>MYTH</vt:lpstr>
      <vt:lpstr>PowerPoint Presentation</vt:lpstr>
      <vt:lpstr>The Autism Spectrum</vt:lpstr>
      <vt:lpstr>PowerPoint Presentation</vt:lpstr>
      <vt:lpstr>The ‘Whole Child’</vt:lpstr>
      <vt:lpstr>The Triad of Impairments</vt:lpstr>
      <vt:lpstr>The Triad of Impairments?</vt:lpstr>
      <vt:lpstr>Impaired Social Interaction</vt:lpstr>
      <vt:lpstr>Impaired Social Interaction</vt:lpstr>
      <vt:lpstr>Impaired Social Communication</vt:lpstr>
      <vt:lpstr>Impaired Social Communication</vt:lpstr>
      <vt:lpstr>Impaired Social Communication </vt:lpstr>
      <vt:lpstr>ASD Website - www.wrongplanet.net</vt:lpstr>
      <vt:lpstr>PowerPoint Presentation</vt:lpstr>
      <vt:lpstr>Impairment of Social Imagination</vt:lpstr>
      <vt:lpstr>Impairment of Social Imagination</vt:lpstr>
      <vt:lpstr>Impairment of Social Imagination</vt:lpstr>
      <vt:lpstr>Sensory</vt:lpstr>
      <vt:lpstr>Sensory Sensitivities</vt:lpstr>
      <vt:lpstr>Associated Difficulties</vt:lpstr>
      <vt:lpstr>Other challenges</vt:lpstr>
      <vt:lpstr>Who do you know?</vt:lpstr>
      <vt:lpstr>PowerPoint Presentation</vt:lpstr>
      <vt:lpstr>PowerPoint Presentation</vt:lpstr>
      <vt:lpstr> </vt:lpstr>
      <vt:lpstr>PowerPoint Presentation</vt:lpstr>
      <vt:lpstr>PowerPoint Presentation</vt:lpstr>
      <vt:lpstr>PowerPoint Presentation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A PURDY</cp:lastModifiedBy>
  <cp:revision>213</cp:revision>
  <cp:lastPrinted>2018-08-24T10:50:05Z</cp:lastPrinted>
  <dcterms:created xsi:type="dcterms:W3CDTF">2016-09-08T09:44:34Z</dcterms:created>
  <dcterms:modified xsi:type="dcterms:W3CDTF">2019-10-01T10:21:35Z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0x0101007EA96575CB2BBF4A801E0A4C4B71D36A0400E9F576238D43914E8119BC80897AFB76</vt:lpwstr>
  </property>
  <property fmtid="{D5CDD505-2E9C-101B-9397-08002B2CF9AE}" pid="3" name="_dlc_DocIdItemGuid">
    <vt:lpwstr>61b65a95-6f39-47b1-8e41-0be7cf2ef52b</vt:lpwstr>
  </property>
  <property fmtid="{D5CDD505-2E9C-101B-9397-08002B2CF9AE}" pid="4" name="Document Type">
    <vt:lpwstr>34;#Presentation|8322d44b-20e5-47c9-8da0-f6aecb29044c</vt:lpwstr>
  </property>
</Properties>
</file>